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84" y="2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173ccd3bd6_0_4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173ccd3bd6_0_4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Googleドライブにアップロードして、Googleスライドで使用してください。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10e635091af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07" name="Google Shape;407;g10e635091af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1173ccd3bd6_0_3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84" name="Google Shape;484;g1173ccd3bd6_0_3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/>
              <a:t>【セッションⅢ：問題点の抽出】(グループ討議の経緯、様子、ポイントを500字程度で入力)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/>
              <a:t>レコーダー：氏名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0e82f3064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0e82f3064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0e635091af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8" name="Google Shape;148;g10e635091af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0e8900dc6a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10e8900dc6a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10e635091af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/>
              <a:t>【セッションⅦ：問題点への対応】(グループ討議の経緯、様子、ポイントを500字程度で入力)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/>
              <a:t>レコーダー：氏名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7" name="Google Shape;207;g10e635091af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173ccd3bd6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2" name="Google Shape;222;g1173ccd3bd6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10e8900dc6a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4" name="Google Shape;294;g10e8900dc6a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10e7f062e8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10e7f062e8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pic>
        <p:nvPicPr>
          <p:cNvPr id="11" name="Google Shape;11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5432125" y="0"/>
            <a:ext cx="1327749" cy="2885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900"/>
              <a:t>Googleスライド使用</a:t>
            </a:r>
            <a:endParaRPr sz="39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問題点の抽出と対応</a:t>
            </a: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/>
              <a:t>オンラインワークショップ用</a:t>
            </a:r>
            <a:endParaRPr sz="4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/>
              <a:t>ご自由にお使い下さい。</a:t>
            </a:r>
            <a:endParaRPr sz="4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4000"/>
              <a:t>改変していただいて構いません。</a:t>
            </a:r>
            <a:endParaRPr sz="4000"/>
          </a:p>
        </p:txBody>
      </p:sp>
      <p:sp>
        <p:nvSpPr>
          <p:cNvPr id="87" name="Google Shape;87;p13"/>
          <p:cNvSpPr txBox="1"/>
          <p:nvPr/>
        </p:nvSpPr>
        <p:spPr>
          <a:xfrm>
            <a:off x="3901500" y="6011975"/>
            <a:ext cx="4389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東京歯科大学社会歯科学講座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平田創一郎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22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/>
              <a:t>10</a:t>
            </a:fld>
            <a:endParaRPr/>
          </a:p>
        </p:txBody>
      </p:sp>
      <p:grpSp>
        <p:nvGrpSpPr>
          <p:cNvPr id="410" name="Google Shape;410;p22"/>
          <p:cNvGrpSpPr/>
          <p:nvPr/>
        </p:nvGrpSpPr>
        <p:grpSpPr>
          <a:xfrm>
            <a:off x="0" y="0"/>
            <a:ext cx="12191975" cy="6812700"/>
            <a:chOff x="0" y="0"/>
            <a:chExt cx="12191975" cy="6812700"/>
          </a:xfrm>
        </p:grpSpPr>
        <p:grpSp>
          <p:nvGrpSpPr>
            <p:cNvPr id="411" name="Google Shape;411;p22"/>
            <p:cNvGrpSpPr/>
            <p:nvPr/>
          </p:nvGrpSpPr>
          <p:grpSpPr>
            <a:xfrm>
              <a:off x="0" y="0"/>
              <a:ext cx="12191975" cy="6812700"/>
              <a:chOff x="0" y="0"/>
              <a:chExt cx="12191975" cy="6812700"/>
            </a:xfrm>
          </p:grpSpPr>
          <p:cxnSp>
            <p:nvCxnSpPr>
              <p:cNvPr id="412" name="Google Shape;412;p22"/>
              <p:cNvCxnSpPr/>
              <p:nvPr/>
            </p:nvCxnSpPr>
            <p:spPr>
              <a:xfrm>
                <a:off x="7054900" y="63550"/>
                <a:ext cx="19200" cy="67437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413" name="Google Shape;413;p22"/>
              <p:cNvSpPr txBox="1"/>
              <p:nvPr/>
            </p:nvSpPr>
            <p:spPr>
              <a:xfrm>
                <a:off x="7169375" y="0"/>
                <a:ext cx="5022600" cy="83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 lnSpcReduction="10000"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ja-JP" sz="2200">
                    <a:solidFill>
                      <a:schemeClr val="dk1"/>
                    </a:solidFill>
                  </a:rPr>
                  <a:t>問題点への対応（三次元展開）</a:t>
                </a:r>
                <a:endParaRPr sz="2200">
                  <a:solidFill>
                    <a:schemeClr val="dk1"/>
                  </a:solidFill>
                </a:endParaRPr>
              </a:p>
              <a:p>
                <a:pPr marL="457200" lvl="0" indent="45720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ja-JP" sz="2200">
                    <a:solidFill>
                      <a:schemeClr val="dk1"/>
                    </a:solidFill>
                  </a:rPr>
                  <a:t>④対応策の立案</a:t>
                </a:r>
                <a:endParaRPr sz="22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4" name="Google Shape;414;p22"/>
              <p:cNvGrpSpPr/>
              <p:nvPr/>
            </p:nvGrpSpPr>
            <p:grpSpPr>
              <a:xfrm>
                <a:off x="7657700" y="457197"/>
                <a:ext cx="4161741" cy="4344303"/>
                <a:chOff x="4253700" y="70572"/>
                <a:chExt cx="4161741" cy="4344303"/>
              </a:xfrm>
            </p:grpSpPr>
            <p:cxnSp>
              <p:nvCxnSpPr>
                <p:cNvPr id="415" name="Google Shape;415;p22"/>
                <p:cNvCxnSpPr/>
                <p:nvPr/>
              </p:nvCxnSpPr>
              <p:spPr>
                <a:xfrm>
                  <a:off x="4597341" y="4126359"/>
                  <a:ext cx="38181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stealth" w="med" len="med"/>
                </a:ln>
              </p:spPr>
            </p:cxnSp>
            <p:cxnSp>
              <p:nvCxnSpPr>
                <p:cNvPr id="416" name="Google Shape;416;p22"/>
                <p:cNvCxnSpPr/>
                <p:nvPr/>
              </p:nvCxnSpPr>
              <p:spPr>
                <a:xfrm rot="-5400000">
                  <a:off x="2574758" y="2096622"/>
                  <a:ext cx="40521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stealth" w="med" len="med"/>
                </a:ln>
              </p:spPr>
            </p:cxnSp>
            <p:sp>
              <p:nvSpPr>
                <p:cNvPr id="417" name="Google Shape;417;p22"/>
                <p:cNvSpPr txBox="1"/>
                <p:nvPr/>
              </p:nvSpPr>
              <p:spPr>
                <a:xfrm>
                  <a:off x="6072568" y="4046475"/>
                  <a:ext cx="867900" cy="368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ja-JP"/>
                    <a:t>重要度</a:t>
                  </a:r>
                  <a:endParaRPr/>
                </a:p>
              </p:txBody>
            </p:sp>
            <p:sp>
              <p:nvSpPr>
                <p:cNvPr id="418" name="Google Shape;418;p22"/>
                <p:cNvSpPr txBox="1"/>
                <p:nvPr/>
              </p:nvSpPr>
              <p:spPr>
                <a:xfrm>
                  <a:off x="4253700" y="1636146"/>
                  <a:ext cx="347100" cy="921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ja-JP"/>
                    <a:t>緊急度</a:t>
                  </a:r>
                  <a:endParaRPr/>
                </a:p>
              </p:txBody>
            </p:sp>
          </p:grpSp>
          <p:sp>
            <p:nvSpPr>
              <p:cNvPr id="419" name="Google Shape;419;p22"/>
              <p:cNvSpPr txBox="1"/>
              <p:nvPr/>
            </p:nvSpPr>
            <p:spPr>
              <a:xfrm>
                <a:off x="7167200" y="4657800"/>
                <a:ext cx="4890300" cy="215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ja-JP" sz="1600"/>
                  <a:t>最優先課題「　　　」に対する対応策</a:t>
                </a:r>
                <a:endParaRPr sz="1600"/>
              </a:p>
              <a:p>
                <a:pPr marL="457200" lvl="0" indent="-317500" algn="l" rtl="0">
                  <a:spcBef>
                    <a:spcPts val="0"/>
                  </a:spcBef>
                  <a:spcAft>
                    <a:spcPts val="0"/>
                  </a:spcAft>
                  <a:buSzPts val="1400"/>
                  <a:buAutoNum type="arabicPeriod"/>
                </a:pPr>
                <a:r>
                  <a:rPr lang="ja-JP"/>
                  <a:t>　</a:t>
                </a:r>
                <a:endParaRPr/>
              </a:p>
              <a:p>
                <a:pPr marL="457200" lvl="0" indent="-317500" algn="l" rtl="0">
                  <a:spcBef>
                    <a:spcPts val="0"/>
                  </a:spcBef>
                  <a:spcAft>
                    <a:spcPts val="0"/>
                  </a:spcAft>
                  <a:buSzPts val="1400"/>
                  <a:buAutoNum type="arabicPeriod"/>
                </a:pPr>
                <a:r>
                  <a:rPr lang="ja-JP"/>
                  <a:t>　</a:t>
                </a:r>
                <a:endParaRPr/>
              </a:p>
              <a:p>
                <a:pPr marL="457200" lvl="0" indent="-317500" algn="l" rtl="0">
                  <a:spcBef>
                    <a:spcPts val="0"/>
                  </a:spcBef>
                  <a:spcAft>
                    <a:spcPts val="0"/>
                  </a:spcAft>
                  <a:buSzPts val="1400"/>
                  <a:buAutoNum type="arabicPeriod"/>
                </a:pPr>
                <a:r>
                  <a:rPr lang="ja-JP"/>
                  <a:t>　</a:t>
                </a:r>
                <a:endParaRPr/>
              </a:p>
              <a:p>
                <a:pPr marL="457200" lvl="0" indent="-317500" algn="l" rtl="0">
                  <a:spcBef>
                    <a:spcPts val="0"/>
                  </a:spcBef>
                  <a:spcAft>
                    <a:spcPts val="0"/>
                  </a:spcAft>
                  <a:buSzPts val="1400"/>
                  <a:buAutoNum type="arabicPeriod"/>
                </a:pPr>
                <a:r>
                  <a:rPr lang="ja-JP"/>
                  <a:t>　</a:t>
                </a:r>
                <a:endParaRPr/>
              </a:p>
              <a:p>
                <a:pPr marL="457200" lvl="0" indent="-317500" algn="l" rtl="0">
                  <a:spcBef>
                    <a:spcPts val="0"/>
                  </a:spcBef>
                  <a:spcAft>
                    <a:spcPts val="0"/>
                  </a:spcAft>
                  <a:buSzPts val="1400"/>
                  <a:buAutoNum type="arabicPeriod"/>
                </a:pPr>
                <a:r>
                  <a:rPr lang="ja-JP"/>
                  <a:t>　</a:t>
                </a:r>
                <a:endParaRPr/>
              </a:p>
              <a:p>
                <a:pPr marL="457200" lvl="0" indent="-317500" algn="l" rtl="0">
                  <a:spcBef>
                    <a:spcPts val="0"/>
                  </a:spcBef>
                  <a:spcAft>
                    <a:spcPts val="0"/>
                  </a:spcAft>
                  <a:buSzPts val="1400"/>
                  <a:buAutoNum type="arabicPeriod"/>
                </a:pPr>
                <a:r>
                  <a:rPr lang="ja-JP"/>
                  <a:t>　</a:t>
                </a:r>
                <a:endParaRPr/>
              </a:p>
              <a:p>
                <a:pPr marL="457200" lvl="0" indent="-317500" algn="l" rtl="0">
                  <a:spcBef>
                    <a:spcPts val="0"/>
                  </a:spcBef>
                  <a:spcAft>
                    <a:spcPts val="0"/>
                  </a:spcAft>
                  <a:buSzPts val="1400"/>
                  <a:buAutoNum type="arabicPeriod"/>
                </a:pPr>
                <a:r>
                  <a:rPr lang="ja-JP"/>
                  <a:t>　</a:t>
                </a:r>
                <a:endParaRPr/>
              </a:p>
              <a:p>
                <a:pPr marL="457200" lvl="0" indent="-317500" algn="l" rtl="0">
                  <a:spcBef>
                    <a:spcPts val="0"/>
                  </a:spcBef>
                  <a:spcAft>
                    <a:spcPts val="0"/>
                  </a:spcAft>
                  <a:buSzPts val="1400"/>
                  <a:buAutoNum type="arabicPeriod"/>
                </a:pPr>
                <a:r>
                  <a:rPr lang="ja-JP"/>
                  <a:t>　</a:t>
                </a:r>
                <a:endParaRPr/>
              </a:p>
            </p:txBody>
          </p:sp>
          <p:cxnSp>
            <p:nvCxnSpPr>
              <p:cNvPr id="420" name="Google Shape;420;p22"/>
              <p:cNvCxnSpPr/>
              <p:nvPr/>
            </p:nvCxnSpPr>
            <p:spPr>
              <a:xfrm flipH="1">
                <a:off x="7424371" y="4513957"/>
                <a:ext cx="583800" cy="197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95959"/>
                </a:solidFill>
                <a:prstDash val="solid"/>
                <a:round/>
                <a:headEnd type="none" w="med" len="med"/>
                <a:tailEnd type="stealth" w="med" len="med"/>
              </a:ln>
            </p:spPr>
          </p:cxnSp>
          <p:sp>
            <p:nvSpPr>
              <p:cNvPr id="421" name="Google Shape;421;p22"/>
              <p:cNvSpPr txBox="1"/>
              <p:nvPr/>
            </p:nvSpPr>
            <p:spPr>
              <a:xfrm rot="-1199697">
                <a:off x="7206213" y="4281910"/>
                <a:ext cx="867703" cy="3686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ja-JP"/>
                  <a:t>難易度</a:t>
                </a:r>
                <a:endParaRPr/>
              </a:p>
            </p:txBody>
          </p:sp>
          <p:grpSp>
            <p:nvGrpSpPr>
              <p:cNvPr id="422" name="Google Shape;422;p22"/>
              <p:cNvGrpSpPr/>
              <p:nvPr/>
            </p:nvGrpSpPr>
            <p:grpSpPr>
              <a:xfrm>
                <a:off x="7750811" y="972590"/>
                <a:ext cx="3983950" cy="3119263"/>
                <a:chOff x="7750836" y="1000715"/>
                <a:chExt cx="3983950" cy="3119263"/>
              </a:xfrm>
            </p:grpSpPr>
            <p:sp>
              <p:nvSpPr>
                <p:cNvPr id="423" name="Google Shape;423;p22"/>
                <p:cNvSpPr txBox="1"/>
                <p:nvPr/>
              </p:nvSpPr>
              <p:spPr>
                <a:xfrm>
                  <a:off x="10273311" y="1894303"/>
                  <a:ext cx="1162800" cy="270000"/>
                </a:xfrm>
                <a:prstGeom prst="rect">
                  <a:avLst/>
                </a:prstGeom>
                <a:gradFill>
                  <a:gsLst>
                    <a:gs pos="0">
                      <a:srgbClr val="F8D3E4"/>
                    </a:gs>
                    <a:gs pos="100000">
                      <a:srgbClr val="EFA081"/>
                    </a:gs>
                  </a:gsLst>
                  <a:lin ang="5400012" scaled="0"/>
                </a:gradFill>
                <a:ln>
                  <a:noFill/>
                </a:ln>
                <a:effectLst>
                  <a:outerShdw blurRad="50800" dist="466725" dir="20400000" algn="tl" rotWithShape="0">
                    <a:srgbClr val="000000">
                      <a:alpha val="40000"/>
                    </a:srgbClr>
                  </a:outerShdw>
                </a:effectLst>
              </p:spPr>
              <p:txBody>
                <a:bodyPr spcFirstLastPara="1" wrap="square" lIns="36000" tIns="36000" rIns="36000" bIns="360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000" b="1" i="0" u="none" strike="noStrike" cap="none">
                    <a:solidFill>
                      <a:schemeClr val="dk1"/>
                    </a:solidFill>
                  </a:endParaRPr>
                </a:p>
              </p:txBody>
            </p:sp>
            <p:sp>
              <p:nvSpPr>
                <p:cNvPr id="424" name="Google Shape;424;p22"/>
                <p:cNvSpPr txBox="1"/>
                <p:nvPr/>
              </p:nvSpPr>
              <p:spPr>
                <a:xfrm>
                  <a:off x="9910261" y="1270728"/>
                  <a:ext cx="1162800" cy="270000"/>
                </a:xfrm>
                <a:prstGeom prst="rect">
                  <a:avLst/>
                </a:prstGeom>
                <a:gradFill>
                  <a:gsLst>
                    <a:gs pos="0">
                      <a:srgbClr val="F8D3E4"/>
                    </a:gs>
                    <a:gs pos="100000">
                      <a:srgbClr val="EFA081"/>
                    </a:gs>
                  </a:gsLst>
                  <a:lin ang="5400012" scaled="0"/>
                </a:gradFill>
                <a:ln>
                  <a:noFill/>
                </a:ln>
                <a:effectLst>
                  <a:outerShdw blurRad="50800" dist="952500" dir="20400000" algn="tl" rotWithShape="0">
                    <a:srgbClr val="000000">
                      <a:alpha val="40000"/>
                    </a:srgbClr>
                  </a:outerShdw>
                </a:effectLst>
              </p:spPr>
              <p:txBody>
                <a:bodyPr spcFirstLastPara="1" wrap="square" lIns="36000" tIns="36000" rIns="36000" bIns="36000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ja-JP" sz="1000" b="1">
                      <a:solidFill>
                        <a:schemeClr val="dk1"/>
                      </a:solidFill>
                    </a:rPr>
                    <a:t>▲▲</a:t>
                  </a:r>
                  <a:endParaRPr sz="1000" b="1" i="0" u="none" strike="noStrike" cap="none">
                    <a:solidFill>
                      <a:schemeClr val="dk1"/>
                    </a:solidFill>
                  </a:endParaRPr>
                </a:p>
              </p:txBody>
            </p:sp>
            <p:sp>
              <p:nvSpPr>
                <p:cNvPr id="425" name="Google Shape;425;p22"/>
                <p:cNvSpPr txBox="1"/>
                <p:nvPr/>
              </p:nvSpPr>
              <p:spPr>
                <a:xfrm>
                  <a:off x="7993311" y="3421328"/>
                  <a:ext cx="1162800" cy="270000"/>
                </a:xfrm>
                <a:prstGeom prst="rect">
                  <a:avLst/>
                </a:prstGeom>
                <a:gradFill>
                  <a:gsLst>
                    <a:gs pos="0">
                      <a:srgbClr val="F8D3E4"/>
                    </a:gs>
                    <a:gs pos="100000">
                      <a:srgbClr val="EFA081"/>
                    </a:gs>
                  </a:gsLst>
                  <a:lin ang="5400012" scaled="0"/>
                </a:gradFill>
                <a:ln>
                  <a:noFill/>
                </a:ln>
                <a:effectLst>
                  <a:outerShdw blurRad="50800" dist="123825" dir="20400000" algn="tl" rotWithShape="0">
                    <a:srgbClr val="000000">
                      <a:alpha val="40000"/>
                    </a:srgbClr>
                  </a:outerShdw>
                </a:effectLst>
              </p:spPr>
              <p:txBody>
                <a:bodyPr spcFirstLastPara="1" wrap="square" lIns="36000" tIns="36000" rIns="36000" bIns="360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000" b="1" i="0" u="none" strike="noStrike" cap="none">
                    <a:solidFill>
                      <a:schemeClr val="dk1"/>
                    </a:solidFill>
                  </a:endParaRPr>
                </a:p>
              </p:txBody>
            </p:sp>
            <p:sp>
              <p:nvSpPr>
                <p:cNvPr id="426" name="Google Shape;426;p22"/>
                <p:cNvSpPr txBox="1"/>
                <p:nvPr/>
              </p:nvSpPr>
              <p:spPr>
                <a:xfrm>
                  <a:off x="7750836" y="1000715"/>
                  <a:ext cx="1162800" cy="270000"/>
                </a:xfrm>
                <a:prstGeom prst="rect">
                  <a:avLst/>
                </a:prstGeom>
                <a:gradFill>
                  <a:gsLst>
                    <a:gs pos="0">
                      <a:srgbClr val="F8D3E4"/>
                    </a:gs>
                    <a:gs pos="100000">
                      <a:srgbClr val="EFA081"/>
                    </a:gs>
                  </a:gsLst>
                  <a:lin ang="5400012" scaled="0"/>
                </a:gradFill>
                <a:ln>
                  <a:noFill/>
                </a:ln>
                <a:effectLst>
                  <a:outerShdw blurRad="50800" dist="428625" dir="20400000" algn="tl" rotWithShape="0">
                    <a:srgbClr val="000000">
                      <a:alpha val="40000"/>
                    </a:srgbClr>
                  </a:outerShdw>
                </a:effectLst>
              </p:spPr>
              <p:txBody>
                <a:bodyPr spcFirstLastPara="1" wrap="square" lIns="36000" tIns="36000" rIns="36000" bIns="360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000" b="1" i="0" u="none" strike="noStrike" cap="none">
                    <a:solidFill>
                      <a:schemeClr val="dk1"/>
                    </a:solidFill>
                  </a:endParaRPr>
                </a:p>
              </p:txBody>
            </p:sp>
            <p:sp>
              <p:nvSpPr>
                <p:cNvPr id="427" name="Google Shape;427;p22"/>
                <p:cNvSpPr txBox="1"/>
                <p:nvPr/>
              </p:nvSpPr>
              <p:spPr>
                <a:xfrm>
                  <a:off x="8614811" y="1668378"/>
                  <a:ext cx="1162800" cy="270000"/>
                </a:xfrm>
                <a:prstGeom prst="rect">
                  <a:avLst/>
                </a:prstGeom>
                <a:gradFill>
                  <a:gsLst>
                    <a:gs pos="0">
                      <a:srgbClr val="F8D3E4"/>
                    </a:gs>
                    <a:gs pos="100000">
                      <a:srgbClr val="EFA081"/>
                    </a:gs>
                  </a:gsLst>
                  <a:lin ang="5400012" scaled="0"/>
                </a:gradFill>
                <a:ln>
                  <a:noFill/>
                </a:ln>
                <a:effectLst>
                  <a:outerShdw blurRad="50800" dist="152400" dir="20400000" algn="tl" rotWithShape="0">
                    <a:srgbClr val="000000">
                      <a:alpha val="40000"/>
                    </a:srgbClr>
                  </a:outerShdw>
                </a:effectLst>
              </p:spPr>
              <p:txBody>
                <a:bodyPr spcFirstLastPara="1" wrap="square" lIns="36000" tIns="36000" rIns="36000" bIns="36000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ja-JP" sz="1000">
                      <a:solidFill>
                        <a:schemeClr val="dk1"/>
                      </a:solidFill>
                    </a:rPr>
                    <a:t>◇◇</a:t>
                  </a:r>
                  <a:endParaRPr sz="400" b="1" i="0" u="none" strike="noStrike" cap="none">
                    <a:solidFill>
                      <a:schemeClr val="dk1"/>
                    </a:solidFill>
                  </a:endParaRPr>
                </a:p>
              </p:txBody>
            </p:sp>
            <p:sp>
              <p:nvSpPr>
                <p:cNvPr id="428" name="Google Shape;428;p22"/>
                <p:cNvSpPr txBox="1"/>
                <p:nvPr/>
              </p:nvSpPr>
              <p:spPr>
                <a:xfrm>
                  <a:off x="8997961" y="3849978"/>
                  <a:ext cx="1162800" cy="270000"/>
                </a:xfrm>
                <a:prstGeom prst="rect">
                  <a:avLst/>
                </a:prstGeom>
                <a:gradFill>
                  <a:gsLst>
                    <a:gs pos="0">
                      <a:srgbClr val="F8D3E4"/>
                    </a:gs>
                    <a:gs pos="100000">
                      <a:srgbClr val="EFA081"/>
                    </a:gs>
                  </a:gsLst>
                  <a:lin ang="5400012" scaled="0"/>
                </a:gradFill>
                <a:ln>
                  <a:noFill/>
                </a:ln>
                <a:effectLst>
                  <a:outerShdw blurRad="50800" dist="219075" dir="20400000" algn="tl" rotWithShape="0">
                    <a:srgbClr val="000000">
                      <a:alpha val="40000"/>
                    </a:srgbClr>
                  </a:outerShdw>
                </a:effectLst>
              </p:spPr>
              <p:txBody>
                <a:bodyPr spcFirstLastPara="1" wrap="square" lIns="36000" tIns="36000" rIns="36000" bIns="360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000" b="1" i="0" u="none" strike="noStrike" cap="none">
                    <a:solidFill>
                      <a:schemeClr val="dk1"/>
                    </a:solidFill>
                  </a:endParaRPr>
                </a:p>
              </p:txBody>
            </p:sp>
            <p:sp>
              <p:nvSpPr>
                <p:cNvPr id="429" name="Google Shape;429;p22"/>
                <p:cNvSpPr txBox="1"/>
                <p:nvPr/>
              </p:nvSpPr>
              <p:spPr>
                <a:xfrm>
                  <a:off x="9746811" y="2834615"/>
                  <a:ext cx="1162800" cy="270000"/>
                </a:xfrm>
                <a:prstGeom prst="rect">
                  <a:avLst/>
                </a:prstGeom>
                <a:gradFill>
                  <a:gsLst>
                    <a:gs pos="0">
                      <a:srgbClr val="F8D3E4"/>
                    </a:gs>
                    <a:gs pos="100000">
                      <a:srgbClr val="EFA081"/>
                    </a:gs>
                  </a:gsLst>
                  <a:lin ang="5400012" scaled="0"/>
                </a:gradFill>
                <a:ln>
                  <a:noFill/>
                </a:ln>
                <a:effectLst>
                  <a:outerShdw blurRad="50800" dist="57150" dir="20400000" algn="tl" rotWithShape="0">
                    <a:srgbClr val="000000">
                      <a:alpha val="40000"/>
                    </a:srgbClr>
                  </a:outerShdw>
                </a:effectLst>
              </p:spPr>
              <p:txBody>
                <a:bodyPr spcFirstLastPara="1" wrap="square" lIns="36000" tIns="36000" rIns="36000" bIns="360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000" b="1" i="0" u="none" strike="noStrike" cap="none">
                    <a:solidFill>
                      <a:schemeClr val="dk1"/>
                    </a:solidFill>
                  </a:endParaRPr>
                </a:p>
              </p:txBody>
            </p:sp>
            <p:sp>
              <p:nvSpPr>
                <p:cNvPr id="430" name="Google Shape;430;p22"/>
                <p:cNvSpPr txBox="1"/>
                <p:nvPr/>
              </p:nvSpPr>
              <p:spPr>
                <a:xfrm>
                  <a:off x="10571986" y="3206440"/>
                  <a:ext cx="1162800" cy="270000"/>
                </a:xfrm>
                <a:prstGeom prst="rect">
                  <a:avLst/>
                </a:prstGeom>
                <a:gradFill>
                  <a:gsLst>
                    <a:gs pos="0">
                      <a:srgbClr val="F8D3E4"/>
                    </a:gs>
                    <a:gs pos="100000">
                      <a:srgbClr val="EFA081"/>
                    </a:gs>
                  </a:gsLst>
                  <a:lin ang="5400012" scaled="0"/>
                </a:gradFill>
                <a:ln>
                  <a:noFill/>
                </a:ln>
                <a:effectLst>
                  <a:outerShdw blurRad="50800" dist="361950" dir="20400000" algn="tl" rotWithShape="0">
                    <a:srgbClr val="000000">
                      <a:alpha val="40000"/>
                    </a:srgbClr>
                  </a:outerShdw>
                </a:effectLst>
              </p:spPr>
              <p:txBody>
                <a:bodyPr spcFirstLastPara="1" wrap="square" lIns="36000" tIns="36000" rIns="36000" bIns="360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000" b="1" i="0" u="none" strike="noStrike" cap="none">
                    <a:solidFill>
                      <a:schemeClr val="dk1"/>
                    </a:solidFill>
                  </a:endParaRPr>
                </a:p>
              </p:txBody>
            </p:sp>
          </p:grpSp>
          <p:sp>
            <p:nvSpPr>
              <p:cNvPr id="431" name="Google Shape;431;p22"/>
              <p:cNvSpPr txBox="1"/>
              <p:nvPr/>
            </p:nvSpPr>
            <p:spPr>
              <a:xfrm>
                <a:off x="0" y="0"/>
                <a:ext cx="2574300" cy="451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36000" tIns="36000" rIns="36000" bIns="360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4800"/>
                  <a:buFont typeface="Arial"/>
                  <a:buNone/>
                </a:pPr>
                <a:r>
                  <a:rPr lang="ja-JP" sz="1800" b="1">
                    <a:solidFill>
                      <a:schemeClr val="dk1"/>
                    </a:solidFill>
                  </a:rPr>
                  <a:t>グループ：</a:t>
                </a: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2" name="Google Shape;432;p22"/>
              <p:cNvSpPr txBox="1"/>
              <p:nvPr/>
            </p:nvSpPr>
            <p:spPr>
              <a:xfrm>
                <a:off x="1178121" y="451338"/>
                <a:ext cx="4169100" cy="451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36000" tIns="36000" rIns="36000" bIns="3600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Arial"/>
                  <a:buNone/>
                </a:pPr>
                <a:r>
                  <a:rPr lang="ja-JP" sz="2000">
                    <a:solidFill>
                      <a:schemeClr val="dk1"/>
                    </a:solidFill>
                  </a:rPr>
                  <a:t>◯◯の問題点</a:t>
                </a:r>
                <a:endParaRPr sz="2000">
                  <a:solidFill>
                    <a:schemeClr val="dk1"/>
                  </a:solidFill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Arial"/>
                  <a:buNone/>
                </a:pPr>
                <a:r>
                  <a:rPr lang="ja-JP" sz="2000">
                    <a:solidFill>
                      <a:schemeClr val="dk1"/>
                    </a:solidFill>
                  </a:rPr>
                  <a:t>（島分け例示）</a:t>
                </a:r>
                <a:endParaRPr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3" name="Google Shape;433;p22"/>
              <p:cNvSpPr/>
              <p:nvPr/>
            </p:nvSpPr>
            <p:spPr>
              <a:xfrm>
                <a:off x="4984850" y="2323175"/>
                <a:ext cx="1675531" cy="993375"/>
              </a:xfrm>
              <a:custGeom>
                <a:avLst/>
                <a:gdLst/>
                <a:ahLst/>
                <a:cxnLst/>
                <a:rect l="l" t="t" r="r" b="b"/>
                <a:pathLst>
                  <a:path w="2538683" h="2721575" extrusionOk="0">
                    <a:moveTo>
                      <a:pt x="0" y="120740"/>
                    </a:moveTo>
                    <a:cubicBezTo>
                      <a:pt x="803" y="50961"/>
                      <a:pt x="54797" y="-1960"/>
                      <a:pt x="120740" y="0"/>
                    </a:cubicBezTo>
                    <a:cubicBezTo>
                      <a:pt x="365706" y="20578"/>
                      <a:pt x="423196" y="-24729"/>
                      <a:pt x="718013" y="0"/>
                    </a:cubicBezTo>
                    <a:cubicBezTo>
                      <a:pt x="1012830" y="24729"/>
                      <a:pt x="984550" y="-18529"/>
                      <a:pt x="1246369" y="0"/>
                    </a:cubicBezTo>
                    <a:cubicBezTo>
                      <a:pt x="1508188" y="18529"/>
                      <a:pt x="1645860" y="17949"/>
                      <a:pt x="1774726" y="0"/>
                    </a:cubicBezTo>
                    <a:cubicBezTo>
                      <a:pt x="1903592" y="-17949"/>
                      <a:pt x="2156824" y="-31887"/>
                      <a:pt x="2417943" y="0"/>
                    </a:cubicBezTo>
                    <a:cubicBezTo>
                      <a:pt x="2480022" y="-2849"/>
                      <a:pt x="2540434" y="52938"/>
                      <a:pt x="2538683" y="120740"/>
                    </a:cubicBezTo>
                    <a:cubicBezTo>
                      <a:pt x="2533819" y="347793"/>
                      <a:pt x="2560551" y="442621"/>
                      <a:pt x="2538683" y="715963"/>
                    </a:cubicBezTo>
                    <a:cubicBezTo>
                      <a:pt x="2516815" y="989305"/>
                      <a:pt x="2545549" y="1063881"/>
                      <a:pt x="2538683" y="1311186"/>
                    </a:cubicBezTo>
                    <a:cubicBezTo>
                      <a:pt x="2531817" y="1558491"/>
                      <a:pt x="2559150" y="1655040"/>
                      <a:pt x="2538683" y="1931209"/>
                    </a:cubicBezTo>
                    <a:cubicBezTo>
                      <a:pt x="2518216" y="2207378"/>
                      <a:pt x="2566143" y="2354781"/>
                      <a:pt x="2538683" y="2600835"/>
                    </a:cubicBezTo>
                    <a:cubicBezTo>
                      <a:pt x="2540132" y="2664790"/>
                      <a:pt x="2484317" y="2705405"/>
                      <a:pt x="2417943" y="2721575"/>
                    </a:cubicBezTo>
                    <a:cubicBezTo>
                      <a:pt x="2151523" y="2724838"/>
                      <a:pt x="2006839" y="2732242"/>
                      <a:pt x="1843642" y="2721575"/>
                    </a:cubicBezTo>
                    <a:cubicBezTo>
                      <a:pt x="1680445" y="2710908"/>
                      <a:pt x="1438755" y="2732549"/>
                      <a:pt x="1269342" y="2721575"/>
                    </a:cubicBezTo>
                    <a:cubicBezTo>
                      <a:pt x="1099929" y="2710601"/>
                      <a:pt x="1003473" y="2742880"/>
                      <a:pt x="763957" y="2721575"/>
                    </a:cubicBezTo>
                    <a:cubicBezTo>
                      <a:pt x="524442" y="2700270"/>
                      <a:pt x="387179" y="2724466"/>
                      <a:pt x="120740" y="2721575"/>
                    </a:cubicBezTo>
                    <a:cubicBezTo>
                      <a:pt x="53028" y="2710326"/>
                      <a:pt x="9415" y="2678211"/>
                      <a:pt x="0" y="2600835"/>
                    </a:cubicBezTo>
                    <a:cubicBezTo>
                      <a:pt x="-1384" y="2341940"/>
                      <a:pt x="26303" y="2130213"/>
                      <a:pt x="0" y="1931209"/>
                    </a:cubicBezTo>
                    <a:cubicBezTo>
                      <a:pt x="-26303" y="1732205"/>
                      <a:pt x="-25345" y="1426841"/>
                      <a:pt x="0" y="1286385"/>
                    </a:cubicBezTo>
                    <a:cubicBezTo>
                      <a:pt x="25345" y="1145929"/>
                      <a:pt x="-10203" y="944419"/>
                      <a:pt x="0" y="691162"/>
                    </a:cubicBezTo>
                    <a:cubicBezTo>
                      <a:pt x="10203" y="437905"/>
                      <a:pt x="-3075" y="257642"/>
                      <a:pt x="0" y="120740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4" name="Google Shape;434;p22"/>
              <p:cNvSpPr/>
              <p:nvPr/>
            </p:nvSpPr>
            <p:spPr>
              <a:xfrm>
                <a:off x="2735100" y="1835950"/>
                <a:ext cx="1675531" cy="1558102"/>
              </a:xfrm>
              <a:custGeom>
                <a:avLst/>
                <a:gdLst/>
                <a:ahLst/>
                <a:cxnLst/>
                <a:rect l="l" t="t" r="r" b="b"/>
                <a:pathLst>
                  <a:path w="2538683" h="2721575" extrusionOk="0">
                    <a:moveTo>
                      <a:pt x="0" y="120740"/>
                    </a:moveTo>
                    <a:cubicBezTo>
                      <a:pt x="803" y="50961"/>
                      <a:pt x="54797" y="-1960"/>
                      <a:pt x="120740" y="0"/>
                    </a:cubicBezTo>
                    <a:cubicBezTo>
                      <a:pt x="365706" y="20578"/>
                      <a:pt x="423196" y="-24729"/>
                      <a:pt x="718013" y="0"/>
                    </a:cubicBezTo>
                    <a:cubicBezTo>
                      <a:pt x="1012830" y="24729"/>
                      <a:pt x="984550" y="-18529"/>
                      <a:pt x="1246369" y="0"/>
                    </a:cubicBezTo>
                    <a:cubicBezTo>
                      <a:pt x="1508188" y="18529"/>
                      <a:pt x="1645860" y="17949"/>
                      <a:pt x="1774726" y="0"/>
                    </a:cubicBezTo>
                    <a:cubicBezTo>
                      <a:pt x="1903592" y="-17949"/>
                      <a:pt x="2156824" y="-31887"/>
                      <a:pt x="2417943" y="0"/>
                    </a:cubicBezTo>
                    <a:cubicBezTo>
                      <a:pt x="2480022" y="-2849"/>
                      <a:pt x="2540434" y="52938"/>
                      <a:pt x="2538683" y="120740"/>
                    </a:cubicBezTo>
                    <a:cubicBezTo>
                      <a:pt x="2533819" y="347793"/>
                      <a:pt x="2560551" y="442621"/>
                      <a:pt x="2538683" y="715963"/>
                    </a:cubicBezTo>
                    <a:cubicBezTo>
                      <a:pt x="2516815" y="989305"/>
                      <a:pt x="2545549" y="1063881"/>
                      <a:pt x="2538683" y="1311186"/>
                    </a:cubicBezTo>
                    <a:cubicBezTo>
                      <a:pt x="2531817" y="1558491"/>
                      <a:pt x="2559150" y="1655040"/>
                      <a:pt x="2538683" y="1931209"/>
                    </a:cubicBezTo>
                    <a:cubicBezTo>
                      <a:pt x="2518216" y="2207378"/>
                      <a:pt x="2566143" y="2354781"/>
                      <a:pt x="2538683" y="2600835"/>
                    </a:cubicBezTo>
                    <a:cubicBezTo>
                      <a:pt x="2540132" y="2664790"/>
                      <a:pt x="2484317" y="2705405"/>
                      <a:pt x="2417943" y="2721575"/>
                    </a:cubicBezTo>
                    <a:cubicBezTo>
                      <a:pt x="2151523" y="2724838"/>
                      <a:pt x="2006839" y="2732242"/>
                      <a:pt x="1843642" y="2721575"/>
                    </a:cubicBezTo>
                    <a:cubicBezTo>
                      <a:pt x="1680445" y="2710908"/>
                      <a:pt x="1438755" y="2732549"/>
                      <a:pt x="1269342" y="2721575"/>
                    </a:cubicBezTo>
                    <a:cubicBezTo>
                      <a:pt x="1099929" y="2710601"/>
                      <a:pt x="1003473" y="2742880"/>
                      <a:pt x="763957" y="2721575"/>
                    </a:cubicBezTo>
                    <a:cubicBezTo>
                      <a:pt x="524442" y="2700270"/>
                      <a:pt x="387179" y="2724466"/>
                      <a:pt x="120740" y="2721575"/>
                    </a:cubicBezTo>
                    <a:cubicBezTo>
                      <a:pt x="53028" y="2710326"/>
                      <a:pt x="9415" y="2678211"/>
                      <a:pt x="0" y="2600835"/>
                    </a:cubicBezTo>
                    <a:cubicBezTo>
                      <a:pt x="-1384" y="2341940"/>
                      <a:pt x="26303" y="2130213"/>
                      <a:pt x="0" y="1931209"/>
                    </a:cubicBezTo>
                    <a:cubicBezTo>
                      <a:pt x="-26303" y="1732205"/>
                      <a:pt x="-25345" y="1426841"/>
                      <a:pt x="0" y="1286385"/>
                    </a:cubicBezTo>
                    <a:cubicBezTo>
                      <a:pt x="25345" y="1145929"/>
                      <a:pt x="-10203" y="944419"/>
                      <a:pt x="0" y="691162"/>
                    </a:cubicBezTo>
                    <a:cubicBezTo>
                      <a:pt x="10203" y="437905"/>
                      <a:pt x="-3075" y="257642"/>
                      <a:pt x="0" y="120740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5" name="Google Shape;435;p22"/>
              <p:cNvSpPr/>
              <p:nvPr/>
            </p:nvSpPr>
            <p:spPr>
              <a:xfrm>
                <a:off x="4984838" y="839525"/>
                <a:ext cx="1675531" cy="619158"/>
              </a:xfrm>
              <a:custGeom>
                <a:avLst/>
                <a:gdLst/>
                <a:ahLst/>
                <a:cxnLst/>
                <a:rect l="l" t="t" r="r" b="b"/>
                <a:pathLst>
                  <a:path w="2538683" h="2721575" extrusionOk="0">
                    <a:moveTo>
                      <a:pt x="0" y="120740"/>
                    </a:moveTo>
                    <a:cubicBezTo>
                      <a:pt x="803" y="50961"/>
                      <a:pt x="54797" y="-1960"/>
                      <a:pt x="120740" y="0"/>
                    </a:cubicBezTo>
                    <a:cubicBezTo>
                      <a:pt x="365706" y="20578"/>
                      <a:pt x="423196" y="-24729"/>
                      <a:pt x="718013" y="0"/>
                    </a:cubicBezTo>
                    <a:cubicBezTo>
                      <a:pt x="1012830" y="24729"/>
                      <a:pt x="984550" y="-18529"/>
                      <a:pt x="1246369" y="0"/>
                    </a:cubicBezTo>
                    <a:cubicBezTo>
                      <a:pt x="1508188" y="18529"/>
                      <a:pt x="1645860" y="17949"/>
                      <a:pt x="1774726" y="0"/>
                    </a:cubicBezTo>
                    <a:cubicBezTo>
                      <a:pt x="1903592" y="-17949"/>
                      <a:pt x="2156824" y="-31887"/>
                      <a:pt x="2417943" y="0"/>
                    </a:cubicBezTo>
                    <a:cubicBezTo>
                      <a:pt x="2480022" y="-2849"/>
                      <a:pt x="2540434" y="52938"/>
                      <a:pt x="2538683" y="120740"/>
                    </a:cubicBezTo>
                    <a:cubicBezTo>
                      <a:pt x="2533819" y="347793"/>
                      <a:pt x="2560551" y="442621"/>
                      <a:pt x="2538683" y="715963"/>
                    </a:cubicBezTo>
                    <a:cubicBezTo>
                      <a:pt x="2516815" y="989305"/>
                      <a:pt x="2545549" y="1063881"/>
                      <a:pt x="2538683" y="1311186"/>
                    </a:cubicBezTo>
                    <a:cubicBezTo>
                      <a:pt x="2531817" y="1558491"/>
                      <a:pt x="2559150" y="1655040"/>
                      <a:pt x="2538683" y="1931209"/>
                    </a:cubicBezTo>
                    <a:cubicBezTo>
                      <a:pt x="2518216" y="2207378"/>
                      <a:pt x="2566143" y="2354781"/>
                      <a:pt x="2538683" y="2600835"/>
                    </a:cubicBezTo>
                    <a:cubicBezTo>
                      <a:pt x="2540132" y="2664790"/>
                      <a:pt x="2484317" y="2705405"/>
                      <a:pt x="2417943" y="2721575"/>
                    </a:cubicBezTo>
                    <a:cubicBezTo>
                      <a:pt x="2151523" y="2724838"/>
                      <a:pt x="2006839" y="2732242"/>
                      <a:pt x="1843642" y="2721575"/>
                    </a:cubicBezTo>
                    <a:cubicBezTo>
                      <a:pt x="1680445" y="2710908"/>
                      <a:pt x="1438755" y="2732549"/>
                      <a:pt x="1269342" y="2721575"/>
                    </a:cubicBezTo>
                    <a:cubicBezTo>
                      <a:pt x="1099929" y="2710601"/>
                      <a:pt x="1003473" y="2742880"/>
                      <a:pt x="763957" y="2721575"/>
                    </a:cubicBezTo>
                    <a:cubicBezTo>
                      <a:pt x="524442" y="2700270"/>
                      <a:pt x="387179" y="2724466"/>
                      <a:pt x="120740" y="2721575"/>
                    </a:cubicBezTo>
                    <a:cubicBezTo>
                      <a:pt x="53028" y="2710326"/>
                      <a:pt x="9415" y="2678211"/>
                      <a:pt x="0" y="2600835"/>
                    </a:cubicBezTo>
                    <a:cubicBezTo>
                      <a:pt x="-1384" y="2341940"/>
                      <a:pt x="26303" y="2130213"/>
                      <a:pt x="0" y="1931209"/>
                    </a:cubicBezTo>
                    <a:cubicBezTo>
                      <a:pt x="-26303" y="1732205"/>
                      <a:pt x="-25345" y="1426841"/>
                      <a:pt x="0" y="1286385"/>
                    </a:cubicBezTo>
                    <a:cubicBezTo>
                      <a:pt x="25345" y="1145929"/>
                      <a:pt x="-10203" y="944419"/>
                      <a:pt x="0" y="691162"/>
                    </a:cubicBezTo>
                    <a:cubicBezTo>
                      <a:pt x="10203" y="437905"/>
                      <a:pt x="-3075" y="257642"/>
                      <a:pt x="0" y="120740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6" name="Google Shape;436;p22"/>
              <p:cNvSpPr/>
              <p:nvPr/>
            </p:nvSpPr>
            <p:spPr>
              <a:xfrm>
                <a:off x="3989225" y="4115303"/>
                <a:ext cx="1675531" cy="1422023"/>
              </a:xfrm>
              <a:custGeom>
                <a:avLst/>
                <a:gdLst/>
                <a:ahLst/>
                <a:cxnLst/>
                <a:rect l="l" t="t" r="r" b="b"/>
                <a:pathLst>
                  <a:path w="2538683" h="2721575" extrusionOk="0">
                    <a:moveTo>
                      <a:pt x="0" y="120740"/>
                    </a:moveTo>
                    <a:cubicBezTo>
                      <a:pt x="803" y="50961"/>
                      <a:pt x="54797" y="-1960"/>
                      <a:pt x="120740" y="0"/>
                    </a:cubicBezTo>
                    <a:cubicBezTo>
                      <a:pt x="365706" y="20578"/>
                      <a:pt x="423196" y="-24729"/>
                      <a:pt x="718013" y="0"/>
                    </a:cubicBezTo>
                    <a:cubicBezTo>
                      <a:pt x="1012830" y="24729"/>
                      <a:pt x="984550" y="-18529"/>
                      <a:pt x="1246369" y="0"/>
                    </a:cubicBezTo>
                    <a:cubicBezTo>
                      <a:pt x="1508188" y="18529"/>
                      <a:pt x="1645860" y="17949"/>
                      <a:pt x="1774726" y="0"/>
                    </a:cubicBezTo>
                    <a:cubicBezTo>
                      <a:pt x="1903592" y="-17949"/>
                      <a:pt x="2156824" y="-31887"/>
                      <a:pt x="2417943" y="0"/>
                    </a:cubicBezTo>
                    <a:cubicBezTo>
                      <a:pt x="2480022" y="-2849"/>
                      <a:pt x="2540434" y="52938"/>
                      <a:pt x="2538683" y="120740"/>
                    </a:cubicBezTo>
                    <a:cubicBezTo>
                      <a:pt x="2533819" y="347793"/>
                      <a:pt x="2560551" y="442621"/>
                      <a:pt x="2538683" y="715963"/>
                    </a:cubicBezTo>
                    <a:cubicBezTo>
                      <a:pt x="2516815" y="989305"/>
                      <a:pt x="2545549" y="1063881"/>
                      <a:pt x="2538683" y="1311186"/>
                    </a:cubicBezTo>
                    <a:cubicBezTo>
                      <a:pt x="2531817" y="1558491"/>
                      <a:pt x="2559150" y="1655040"/>
                      <a:pt x="2538683" y="1931209"/>
                    </a:cubicBezTo>
                    <a:cubicBezTo>
                      <a:pt x="2518216" y="2207378"/>
                      <a:pt x="2566143" y="2354781"/>
                      <a:pt x="2538683" y="2600835"/>
                    </a:cubicBezTo>
                    <a:cubicBezTo>
                      <a:pt x="2540132" y="2664790"/>
                      <a:pt x="2484317" y="2705405"/>
                      <a:pt x="2417943" y="2721575"/>
                    </a:cubicBezTo>
                    <a:cubicBezTo>
                      <a:pt x="2151523" y="2724838"/>
                      <a:pt x="2006839" y="2732242"/>
                      <a:pt x="1843642" y="2721575"/>
                    </a:cubicBezTo>
                    <a:cubicBezTo>
                      <a:pt x="1680445" y="2710908"/>
                      <a:pt x="1438755" y="2732549"/>
                      <a:pt x="1269342" y="2721575"/>
                    </a:cubicBezTo>
                    <a:cubicBezTo>
                      <a:pt x="1099929" y="2710601"/>
                      <a:pt x="1003473" y="2742880"/>
                      <a:pt x="763957" y="2721575"/>
                    </a:cubicBezTo>
                    <a:cubicBezTo>
                      <a:pt x="524442" y="2700270"/>
                      <a:pt x="387179" y="2724466"/>
                      <a:pt x="120740" y="2721575"/>
                    </a:cubicBezTo>
                    <a:cubicBezTo>
                      <a:pt x="53028" y="2710326"/>
                      <a:pt x="9415" y="2678211"/>
                      <a:pt x="0" y="2600835"/>
                    </a:cubicBezTo>
                    <a:cubicBezTo>
                      <a:pt x="-1384" y="2341940"/>
                      <a:pt x="26303" y="2130213"/>
                      <a:pt x="0" y="1931209"/>
                    </a:cubicBezTo>
                    <a:cubicBezTo>
                      <a:pt x="-26303" y="1732205"/>
                      <a:pt x="-25345" y="1426841"/>
                      <a:pt x="0" y="1286385"/>
                    </a:cubicBezTo>
                    <a:cubicBezTo>
                      <a:pt x="25345" y="1145929"/>
                      <a:pt x="-10203" y="944419"/>
                      <a:pt x="0" y="691162"/>
                    </a:cubicBezTo>
                    <a:cubicBezTo>
                      <a:pt x="10203" y="437905"/>
                      <a:pt x="-3075" y="257642"/>
                      <a:pt x="0" y="120740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7" name="Google Shape;437;p22"/>
              <p:cNvSpPr/>
              <p:nvPr/>
            </p:nvSpPr>
            <p:spPr>
              <a:xfrm>
                <a:off x="420700" y="2486275"/>
                <a:ext cx="1675531" cy="966159"/>
              </a:xfrm>
              <a:custGeom>
                <a:avLst/>
                <a:gdLst/>
                <a:ahLst/>
                <a:cxnLst/>
                <a:rect l="l" t="t" r="r" b="b"/>
                <a:pathLst>
                  <a:path w="2538683" h="2721575" extrusionOk="0">
                    <a:moveTo>
                      <a:pt x="0" y="120740"/>
                    </a:moveTo>
                    <a:cubicBezTo>
                      <a:pt x="803" y="50961"/>
                      <a:pt x="54797" y="-1960"/>
                      <a:pt x="120740" y="0"/>
                    </a:cubicBezTo>
                    <a:cubicBezTo>
                      <a:pt x="365706" y="20578"/>
                      <a:pt x="423196" y="-24729"/>
                      <a:pt x="718013" y="0"/>
                    </a:cubicBezTo>
                    <a:cubicBezTo>
                      <a:pt x="1012830" y="24729"/>
                      <a:pt x="984550" y="-18529"/>
                      <a:pt x="1246369" y="0"/>
                    </a:cubicBezTo>
                    <a:cubicBezTo>
                      <a:pt x="1508188" y="18529"/>
                      <a:pt x="1645860" y="17949"/>
                      <a:pt x="1774726" y="0"/>
                    </a:cubicBezTo>
                    <a:cubicBezTo>
                      <a:pt x="1903592" y="-17949"/>
                      <a:pt x="2156824" y="-31887"/>
                      <a:pt x="2417943" y="0"/>
                    </a:cubicBezTo>
                    <a:cubicBezTo>
                      <a:pt x="2480022" y="-2849"/>
                      <a:pt x="2540434" y="52938"/>
                      <a:pt x="2538683" y="120740"/>
                    </a:cubicBezTo>
                    <a:cubicBezTo>
                      <a:pt x="2533819" y="347793"/>
                      <a:pt x="2560551" y="442621"/>
                      <a:pt x="2538683" y="715963"/>
                    </a:cubicBezTo>
                    <a:cubicBezTo>
                      <a:pt x="2516815" y="989305"/>
                      <a:pt x="2545549" y="1063881"/>
                      <a:pt x="2538683" y="1311186"/>
                    </a:cubicBezTo>
                    <a:cubicBezTo>
                      <a:pt x="2531817" y="1558491"/>
                      <a:pt x="2559150" y="1655040"/>
                      <a:pt x="2538683" y="1931209"/>
                    </a:cubicBezTo>
                    <a:cubicBezTo>
                      <a:pt x="2518216" y="2207378"/>
                      <a:pt x="2566143" y="2354781"/>
                      <a:pt x="2538683" y="2600835"/>
                    </a:cubicBezTo>
                    <a:cubicBezTo>
                      <a:pt x="2540132" y="2664790"/>
                      <a:pt x="2484317" y="2705405"/>
                      <a:pt x="2417943" y="2721575"/>
                    </a:cubicBezTo>
                    <a:cubicBezTo>
                      <a:pt x="2151523" y="2724838"/>
                      <a:pt x="2006839" y="2732242"/>
                      <a:pt x="1843642" y="2721575"/>
                    </a:cubicBezTo>
                    <a:cubicBezTo>
                      <a:pt x="1680445" y="2710908"/>
                      <a:pt x="1438755" y="2732549"/>
                      <a:pt x="1269342" y="2721575"/>
                    </a:cubicBezTo>
                    <a:cubicBezTo>
                      <a:pt x="1099929" y="2710601"/>
                      <a:pt x="1003473" y="2742880"/>
                      <a:pt x="763957" y="2721575"/>
                    </a:cubicBezTo>
                    <a:cubicBezTo>
                      <a:pt x="524442" y="2700270"/>
                      <a:pt x="387179" y="2724466"/>
                      <a:pt x="120740" y="2721575"/>
                    </a:cubicBezTo>
                    <a:cubicBezTo>
                      <a:pt x="53028" y="2710326"/>
                      <a:pt x="9415" y="2678211"/>
                      <a:pt x="0" y="2600835"/>
                    </a:cubicBezTo>
                    <a:cubicBezTo>
                      <a:pt x="-1384" y="2341940"/>
                      <a:pt x="26303" y="2130213"/>
                      <a:pt x="0" y="1931209"/>
                    </a:cubicBezTo>
                    <a:cubicBezTo>
                      <a:pt x="-26303" y="1732205"/>
                      <a:pt x="-25345" y="1426841"/>
                      <a:pt x="0" y="1286385"/>
                    </a:cubicBezTo>
                    <a:cubicBezTo>
                      <a:pt x="25345" y="1145929"/>
                      <a:pt x="-10203" y="944419"/>
                      <a:pt x="0" y="691162"/>
                    </a:cubicBezTo>
                    <a:cubicBezTo>
                      <a:pt x="10203" y="437905"/>
                      <a:pt x="-3075" y="257642"/>
                      <a:pt x="0" y="120740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438" name="Google Shape;438;p22"/>
              <p:cNvCxnSpPr>
                <a:stCxn id="439" idx="3"/>
              </p:cNvCxnSpPr>
              <p:nvPr/>
            </p:nvCxnSpPr>
            <p:spPr>
              <a:xfrm>
                <a:off x="1362110" y="1077810"/>
                <a:ext cx="1377600" cy="10887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oval" w="sm" len="sm"/>
                <a:tailEnd type="triangle" w="lg" len="lg"/>
              </a:ln>
            </p:spPr>
          </p:cxnSp>
          <p:sp>
            <p:nvSpPr>
              <p:cNvPr id="440" name="Google Shape;440;p22"/>
              <p:cNvSpPr txBox="1"/>
              <p:nvPr/>
            </p:nvSpPr>
            <p:spPr>
              <a:xfrm>
                <a:off x="509592" y="26910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r>
                  <a:rPr lang="ja-JP" sz="1000">
                    <a:solidFill>
                      <a:schemeClr val="dk1"/>
                    </a:solidFill>
                  </a:rPr>
                  <a:t>アイデア</a:t>
                </a:r>
                <a:endParaRPr sz="1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r>
                  <a:rPr lang="ja-JP" sz="10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カード</a:t>
                </a: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1" name="Google Shape;441;p22"/>
              <p:cNvSpPr txBox="1"/>
              <p:nvPr/>
            </p:nvSpPr>
            <p:spPr>
              <a:xfrm>
                <a:off x="4245600" y="3984514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000" b="1" i="0" u="none" strike="noStrike" cap="none">
                  <a:solidFill>
                    <a:schemeClr val="dk1"/>
                  </a:solidFill>
                </a:endParaRPr>
              </a:p>
            </p:txBody>
          </p:sp>
          <p:sp>
            <p:nvSpPr>
              <p:cNvPr id="442" name="Google Shape;442;p22"/>
              <p:cNvSpPr txBox="1"/>
              <p:nvPr/>
            </p:nvSpPr>
            <p:spPr>
              <a:xfrm>
                <a:off x="677073" y="2298738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ja-JP" sz="1000">
                    <a:solidFill>
                      <a:schemeClr val="dk1"/>
                    </a:solidFill>
                  </a:rPr>
                  <a:t>◇◇</a:t>
                </a:r>
                <a:endParaRPr sz="1000" b="1">
                  <a:solidFill>
                    <a:schemeClr val="dk1"/>
                  </a:solidFill>
                </a:endParaRPr>
              </a:p>
            </p:txBody>
          </p:sp>
          <p:sp>
            <p:nvSpPr>
              <p:cNvPr id="443" name="Google Shape;443;p22"/>
              <p:cNvSpPr txBox="1"/>
              <p:nvPr/>
            </p:nvSpPr>
            <p:spPr>
              <a:xfrm>
                <a:off x="2955660" y="1652948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ja-JP" sz="1000" b="1">
                    <a:solidFill>
                      <a:schemeClr val="dk1"/>
                    </a:solidFill>
                  </a:rPr>
                  <a:t>▲▲</a:t>
                </a:r>
                <a:endParaRPr sz="1000" b="1" i="0" u="none" strike="noStrike" cap="none">
                  <a:solidFill>
                    <a:schemeClr val="dk1"/>
                  </a:solidFill>
                </a:endParaRPr>
              </a:p>
            </p:txBody>
          </p:sp>
          <p:sp>
            <p:nvSpPr>
              <p:cNvPr id="444" name="Google Shape;444;p22"/>
              <p:cNvSpPr txBox="1"/>
              <p:nvPr/>
            </p:nvSpPr>
            <p:spPr>
              <a:xfrm>
                <a:off x="5224373" y="2160078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000" b="1" i="0" u="none" strike="noStrike" cap="none">
                  <a:solidFill>
                    <a:schemeClr val="dk1"/>
                  </a:solidFill>
                </a:endParaRPr>
              </a:p>
            </p:txBody>
          </p:sp>
          <p:sp>
            <p:nvSpPr>
              <p:cNvPr id="445" name="Google Shape;445;p22"/>
              <p:cNvSpPr txBox="1"/>
              <p:nvPr/>
            </p:nvSpPr>
            <p:spPr>
              <a:xfrm>
                <a:off x="5224386" y="686728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000" b="1" i="0" u="none" strike="noStrike" cap="none">
                  <a:solidFill>
                    <a:schemeClr val="dk1"/>
                  </a:solidFill>
                </a:endParaRPr>
              </a:p>
            </p:txBody>
          </p:sp>
          <p:sp>
            <p:nvSpPr>
              <p:cNvPr id="446" name="Google Shape;446;p22"/>
              <p:cNvSpPr txBox="1"/>
              <p:nvPr/>
            </p:nvSpPr>
            <p:spPr>
              <a:xfrm>
                <a:off x="1311542" y="26910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7" name="Google Shape;447;p22"/>
              <p:cNvSpPr txBox="1"/>
              <p:nvPr/>
            </p:nvSpPr>
            <p:spPr>
              <a:xfrm>
                <a:off x="509592" y="305887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8" name="Google Shape;448;p22"/>
              <p:cNvSpPr txBox="1"/>
              <p:nvPr/>
            </p:nvSpPr>
            <p:spPr>
              <a:xfrm>
                <a:off x="1311542" y="305887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9" name="Google Shape;449;p22"/>
              <p:cNvSpPr txBox="1"/>
              <p:nvPr/>
            </p:nvSpPr>
            <p:spPr>
              <a:xfrm>
                <a:off x="4466992" y="43602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0" name="Google Shape;450;p22"/>
              <p:cNvSpPr txBox="1"/>
              <p:nvPr/>
            </p:nvSpPr>
            <p:spPr>
              <a:xfrm>
                <a:off x="4061917" y="47359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1" name="Google Shape;451;p22"/>
              <p:cNvSpPr txBox="1"/>
              <p:nvPr/>
            </p:nvSpPr>
            <p:spPr>
              <a:xfrm>
                <a:off x="4902455" y="47359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2" name="Google Shape;452;p22"/>
              <p:cNvSpPr txBox="1"/>
              <p:nvPr/>
            </p:nvSpPr>
            <p:spPr>
              <a:xfrm>
                <a:off x="4061917" y="51116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3" name="Google Shape;453;p22"/>
              <p:cNvSpPr txBox="1"/>
              <p:nvPr/>
            </p:nvSpPr>
            <p:spPr>
              <a:xfrm>
                <a:off x="5049492" y="2568095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4" name="Google Shape;454;p22"/>
              <p:cNvSpPr txBox="1"/>
              <p:nvPr/>
            </p:nvSpPr>
            <p:spPr>
              <a:xfrm>
                <a:off x="4902455" y="51116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5" name="Google Shape;455;p22"/>
              <p:cNvSpPr txBox="1"/>
              <p:nvPr/>
            </p:nvSpPr>
            <p:spPr>
              <a:xfrm>
                <a:off x="5851442" y="2568095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6" name="Google Shape;456;p22"/>
              <p:cNvSpPr txBox="1"/>
              <p:nvPr/>
            </p:nvSpPr>
            <p:spPr>
              <a:xfrm>
                <a:off x="5462605" y="2899182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7" name="Google Shape;457;p22"/>
              <p:cNvSpPr txBox="1"/>
              <p:nvPr/>
            </p:nvSpPr>
            <p:spPr>
              <a:xfrm>
                <a:off x="5064805" y="107697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r>
                  <a:rPr lang="ja-JP" sz="1000">
                    <a:solidFill>
                      <a:schemeClr val="dk1"/>
                    </a:solidFill>
                  </a:rPr>
                  <a:t>アイデア</a:t>
                </a:r>
                <a:endParaRPr sz="1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r>
                  <a:rPr lang="ja-JP" sz="10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カード</a:t>
                </a: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8" name="Google Shape;458;p22"/>
              <p:cNvSpPr txBox="1"/>
              <p:nvPr/>
            </p:nvSpPr>
            <p:spPr>
              <a:xfrm>
                <a:off x="5884680" y="107697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9" name="Google Shape;459;p22"/>
              <p:cNvSpPr txBox="1"/>
              <p:nvPr/>
            </p:nvSpPr>
            <p:spPr>
              <a:xfrm>
                <a:off x="1340342" y="49306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0" name="Google Shape;460;p22"/>
              <p:cNvSpPr txBox="1"/>
              <p:nvPr/>
            </p:nvSpPr>
            <p:spPr>
              <a:xfrm>
                <a:off x="2802017" y="20168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1" name="Google Shape;461;p22"/>
              <p:cNvSpPr txBox="1"/>
              <p:nvPr/>
            </p:nvSpPr>
            <p:spPr>
              <a:xfrm>
                <a:off x="2799917" y="2672732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2" name="Google Shape;462;p22"/>
              <p:cNvSpPr txBox="1"/>
              <p:nvPr/>
            </p:nvSpPr>
            <p:spPr>
              <a:xfrm>
                <a:off x="420692" y="1252482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3" name="Google Shape;463;p22"/>
              <p:cNvSpPr txBox="1"/>
              <p:nvPr/>
            </p:nvSpPr>
            <p:spPr>
              <a:xfrm>
                <a:off x="3642267" y="20168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4" name="Google Shape;464;p22"/>
              <p:cNvSpPr txBox="1"/>
              <p:nvPr/>
            </p:nvSpPr>
            <p:spPr>
              <a:xfrm>
                <a:off x="2799905" y="300067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5" name="Google Shape;465;p22"/>
              <p:cNvSpPr txBox="1"/>
              <p:nvPr/>
            </p:nvSpPr>
            <p:spPr>
              <a:xfrm>
                <a:off x="3642267" y="300067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6" name="Google Shape;466;p22"/>
              <p:cNvSpPr txBox="1"/>
              <p:nvPr/>
            </p:nvSpPr>
            <p:spPr>
              <a:xfrm>
                <a:off x="2802017" y="234477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7" name="Google Shape;467;p22"/>
              <p:cNvSpPr txBox="1"/>
              <p:nvPr/>
            </p:nvSpPr>
            <p:spPr>
              <a:xfrm>
                <a:off x="3642267" y="234477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8" name="Google Shape;468;p22"/>
              <p:cNvSpPr txBox="1"/>
              <p:nvPr/>
            </p:nvSpPr>
            <p:spPr>
              <a:xfrm>
                <a:off x="3642267" y="26727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469" name="Google Shape;469;p22"/>
              <p:cNvCxnSpPr>
                <a:endCxn id="470" idx="0"/>
              </p:cNvCxnSpPr>
              <p:nvPr/>
            </p:nvCxnSpPr>
            <p:spPr>
              <a:xfrm flipH="1">
                <a:off x="1724685" y="3413723"/>
                <a:ext cx="1351500" cy="12165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oval" w="sm" len="sm"/>
                <a:tailEnd type="triangle" w="lg" len="lg"/>
              </a:ln>
            </p:spPr>
          </p:cxnSp>
          <p:cxnSp>
            <p:nvCxnSpPr>
              <p:cNvPr id="471" name="Google Shape;471;p22"/>
              <p:cNvCxnSpPr>
                <a:stCxn id="444" idx="0"/>
              </p:cNvCxnSpPr>
              <p:nvPr/>
            </p:nvCxnSpPr>
            <p:spPr>
              <a:xfrm rot="10800000">
                <a:off x="5800373" y="1449078"/>
                <a:ext cx="5400" cy="7110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triangle" w="lg" len="lg"/>
                <a:tailEnd type="triangle" w="lg" len="lg"/>
              </a:ln>
            </p:spPr>
          </p:cxnSp>
          <p:cxnSp>
            <p:nvCxnSpPr>
              <p:cNvPr id="472" name="Google Shape;472;p22"/>
              <p:cNvCxnSpPr>
                <a:stCxn id="441" idx="0"/>
              </p:cNvCxnSpPr>
              <p:nvPr/>
            </p:nvCxnSpPr>
            <p:spPr>
              <a:xfrm rot="10800000">
                <a:off x="3989100" y="3393214"/>
                <a:ext cx="837900" cy="5913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triangle" w="lg" len="lg"/>
                <a:tailEnd type="triangle" w="lg" len="lg"/>
              </a:ln>
            </p:spPr>
          </p:cxnSp>
          <p:cxnSp>
            <p:nvCxnSpPr>
              <p:cNvPr id="473" name="Google Shape;473;p22"/>
              <p:cNvCxnSpPr/>
              <p:nvPr/>
            </p:nvCxnSpPr>
            <p:spPr>
              <a:xfrm>
                <a:off x="4417350" y="2618625"/>
                <a:ext cx="565800" cy="2097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oval" w="sm" len="sm"/>
                <a:tailEnd type="triangle" w="lg" len="lg"/>
              </a:ln>
            </p:spPr>
          </p:cxnSp>
          <p:sp>
            <p:nvSpPr>
              <p:cNvPr id="474" name="Google Shape;474;p22"/>
              <p:cNvSpPr txBox="1"/>
              <p:nvPr/>
            </p:nvSpPr>
            <p:spPr>
              <a:xfrm>
                <a:off x="2195575" y="0"/>
                <a:ext cx="2134200" cy="524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ja-JP" sz="2200"/>
                  <a:t>問題点の抽出</a:t>
                </a:r>
                <a:endParaRPr sz="2200">
                  <a:solidFill>
                    <a:srgbClr val="000000"/>
                  </a:solidFill>
                </a:endParaRPr>
              </a:p>
            </p:txBody>
          </p:sp>
          <p:sp>
            <p:nvSpPr>
              <p:cNvPr id="439" name="Google Shape;439;p22"/>
              <p:cNvSpPr txBox="1"/>
              <p:nvPr/>
            </p:nvSpPr>
            <p:spPr>
              <a:xfrm>
                <a:off x="199310" y="942810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000" b="1" i="0" u="none" strike="noStrike" cap="none">
                  <a:solidFill>
                    <a:schemeClr val="dk1"/>
                  </a:solidFill>
                </a:endParaRPr>
              </a:p>
            </p:txBody>
          </p:sp>
          <p:sp>
            <p:nvSpPr>
              <p:cNvPr id="470" name="Google Shape;470;p22"/>
              <p:cNvSpPr txBox="1"/>
              <p:nvPr/>
            </p:nvSpPr>
            <p:spPr>
              <a:xfrm>
                <a:off x="1143285" y="4630223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000" b="1" i="0" u="none" strike="noStrike" cap="none">
                  <a:solidFill>
                    <a:schemeClr val="dk1"/>
                  </a:solidFill>
                </a:endParaRPr>
              </a:p>
            </p:txBody>
          </p:sp>
          <p:cxnSp>
            <p:nvCxnSpPr>
              <p:cNvPr id="475" name="Google Shape;475;p22"/>
              <p:cNvCxnSpPr/>
              <p:nvPr/>
            </p:nvCxnSpPr>
            <p:spPr>
              <a:xfrm rot="10800000" flipH="1">
                <a:off x="2107063" y="2663450"/>
                <a:ext cx="565800" cy="2997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oval" w="sm" len="sm"/>
                <a:tailEnd type="triangle" w="lg" len="lg"/>
              </a:ln>
            </p:spPr>
          </p:cxnSp>
          <p:sp>
            <p:nvSpPr>
              <p:cNvPr id="476" name="Google Shape;476;p22"/>
              <p:cNvSpPr/>
              <p:nvPr/>
            </p:nvSpPr>
            <p:spPr>
              <a:xfrm>
                <a:off x="5477625" y="5671300"/>
                <a:ext cx="6472200" cy="9933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7" name="Google Shape;477;p22"/>
              <p:cNvSpPr txBox="1"/>
              <p:nvPr/>
            </p:nvSpPr>
            <p:spPr>
              <a:xfrm>
                <a:off x="5462600" y="5644600"/>
                <a:ext cx="6605400" cy="1046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ja-JP"/>
                  <a:t>④重要度も緊急度も高い場合（「▲▲」）、難易度も高く解決が困難です。</a:t>
                </a:r>
                <a:endParaRPr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ja-JP"/>
                  <a:t>島と島の関係性を考え（「◇◇」の解決は</a:t>
                </a:r>
                <a:r>
                  <a:rPr lang="ja-JP">
                    <a:solidFill>
                      <a:schemeClr val="dk1"/>
                    </a:solidFill>
                  </a:rPr>
                  <a:t>「▲▲」に影響を及ぼすであろう）、難易度が低い問題を先に解決するのも手です。</a:t>
                </a:r>
                <a:endParaRPr>
                  <a:solidFill>
                    <a:schemeClr val="dk1"/>
                  </a:solidFill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ja-JP">
                    <a:solidFill>
                      <a:schemeClr val="dk1"/>
                    </a:solidFill>
                  </a:rPr>
                  <a:t>このように考えて、最優先課題（「◇◇」）を選定します。</a:t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sp>
          <p:nvSpPr>
            <p:cNvPr id="478" name="Google Shape;478;p22"/>
            <p:cNvSpPr/>
            <p:nvPr/>
          </p:nvSpPr>
          <p:spPr>
            <a:xfrm rot="-1043392">
              <a:off x="10654021" y="1134742"/>
              <a:ext cx="572151" cy="197166"/>
            </a:xfrm>
            <a:prstGeom prst="leftArrow">
              <a:avLst>
                <a:gd name="adj1" fmla="val 50000"/>
                <a:gd name="adj2" fmla="val 99924"/>
              </a:avLst>
            </a:pr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2"/>
            <p:cNvSpPr txBox="1"/>
            <p:nvPr/>
          </p:nvSpPr>
          <p:spPr>
            <a:xfrm>
              <a:off x="11029075" y="1181700"/>
              <a:ext cx="949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 b="1"/>
                <a:t>難易度高い</a:t>
              </a:r>
              <a:endParaRPr sz="1200" b="1"/>
            </a:p>
          </p:txBody>
        </p:sp>
        <p:sp>
          <p:nvSpPr>
            <p:cNvPr id="480" name="Google Shape;480;p22"/>
            <p:cNvSpPr/>
            <p:nvPr/>
          </p:nvSpPr>
          <p:spPr>
            <a:xfrm rot="-1043898">
              <a:off x="8691894" y="1588449"/>
              <a:ext cx="277915" cy="177713"/>
            </a:xfrm>
            <a:prstGeom prst="leftArrow">
              <a:avLst>
                <a:gd name="adj1" fmla="val 50000"/>
                <a:gd name="adj2" fmla="val 99924"/>
              </a:avLst>
            </a:pr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2"/>
            <p:cNvSpPr txBox="1"/>
            <p:nvPr/>
          </p:nvSpPr>
          <p:spPr>
            <a:xfrm>
              <a:off x="8040350" y="1287200"/>
              <a:ext cx="949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 b="1"/>
                <a:t>難易度低い</a:t>
              </a:r>
              <a:endParaRPr sz="1200" b="1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6" name="Google Shape;486;p23"/>
          <p:cNvCxnSpPr/>
          <p:nvPr/>
        </p:nvCxnSpPr>
        <p:spPr>
          <a:xfrm>
            <a:off x="7054900" y="63550"/>
            <a:ext cx="19200" cy="6743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grpSp>
        <p:nvGrpSpPr>
          <p:cNvPr id="487" name="Google Shape;487;p23"/>
          <p:cNvGrpSpPr/>
          <p:nvPr/>
        </p:nvGrpSpPr>
        <p:grpSpPr>
          <a:xfrm>
            <a:off x="7657700" y="457197"/>
            <a:ext cx="4161741" cy="4344303"/>
            <a:chOff x="4253700" y="70572"/>
            <a:chExt cx="4161741" cy="4344303"/>
          </a:xfrm>
        </p:grpSpPr>
        <p:cxnSp>
          <p:nvCxnSpPr>
            <p:cNvPr id="488" name="Google Shape;488;p23"/>
            <p:cNvCxnSpPr/>
            <p:nvPr/>
          </p:nvCxnSpPr>
          <p:spPr>
            <a:xfrm>
              <a:off x="4597341" y="4126359"/>
              <a:ext cx="38181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489" name="Google Shape;489;p23"/>
            <p:cNvCxnSpPr/>
            <p:nvPr/>
          </p:nvCxnSpPr>
          <p:spPr>
            <a:xfrm rot="-5400000">
              <a:off x="2574758" y="2096622"/>
              <a:ext cx="40521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490" name="Google Shape;490;p23"/>
            <p:cNvSpPr txBox="1"/>
            <p:nvPr/>
          </p:nvSpPr>
          <p:spPr>
            <a:xfrm>
              <a:off x="6072568" y="4046475"/>
              <a:ext cx="867900" cy="36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/>
                <a:t>重要度</a:t>
              </a:r>
              <a:endParaRPr/>
            </a:p>
          </p:txBody>
        </p:sp>
        <p:sp>
          <p:nvSpPr>
            <p:cNvPr id="491" name="Google Shape;491;p23"/>
            <p:cNvSpPr txBox="1"/>
            <p:nvPr/>
          </p:nvSpPr>
          <p:spPr>
            <a:xfrm>
              <a:off x="4253700" y="1636146"/>
              <a:ext cx="347100" cy="92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/>
                <a:t>緊急度</a:t>
              </a:r>
              <a:endParaRPr/>
            </a:p>
          </p:txBody>
        </p:sp>
      </p:grpSp>
      <p:sp>
        <p:nvSpPr>
          <p:cNvPr id="492" name="Google Shape;492;p23"/>
          <p:cNvSpPr txBox="1"/>
          <p:nvPr/>
        </p:nvSpPr>
        <p:spPr>
          <a:xfrm>
            <a:off x="7167200" y="4657800"/>
            <a:ext cx="4890300" cy="21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/>
              <a:t>最優先課題「◇◇」に対する対応策</a:t>
            </a:r>
            <a:endParaRPr sz="16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ja-JP"/>
              <a:t>いろはにほへと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ja-JP"/>
              <a:t>ちりぬるを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ja-JP"/>
              <a:t>わかよたれそ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ja-JP"/>
              <a:t>つねならむ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ja-JP"/>
              <a:t>うゐのおくやま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ja-JP"/>
              <a:t>けふこえて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ja-JP"/>
              <a:t>あさしゆめみし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ja-JP"/>
              <a:t>ゑひもせす</a:t>
            </a:r>
            <a:endParaRPr/>
          </a:p>
        </p:txBody>
      </p:sp>
      <p:cxnSp>
        <p:nvCxnSpPr>
          <p:cNvPr id="493" name="Google Shape;493;p23"/>
          <p:cNvCxnSpPr/>
          <p:nvPr/>
        </p:nvCxnSpPr>
        <p:spPr>
          <a:xfrm flipH="1">
            <a:off x="7424371" y="4513957"/>
            <a:ext cx="583800" cy="1977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494" name="Google Shape;494;p23"/>
          <p:cNvSpPr txBox="1"/>
          <p:nvPr/>
        </p:nvSpPr>
        <p:spPr>
          <a:xfrm rot="-1199697">
            <a:off x="7206213" y="4281910"/>
            <a:ext cx="867703" cy="368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難易度</a:t>
            </a:r>
            <a:endParaRPr/>
          </a:p>
        </p:txBody>
      </p:sp>
      <p:grpSp>
        <p:nvGrpSpPr>
          <p:cNvPr id="495" name="Google Shape;495;p23"/>
          <p:cNvGrpSpPr/>
          <p:nvPr/>
        </p:nvGrpSpPr>
        <p:grpSpPr>
          <a:xfrm>
            <a:off x="7750811" y="972590"/>
            <a:ext cx="3983950" cy="3119263"/>
            <a:chOff x="7750836" y="1000715"/>
            <a:chExt cx="3983950" cy="3119263"/>
          </a:xfrm>
        </p:grpSpPr>
        <p:sp>
          <p:nvSpPr>
            <p:cNvPr id="496" name="Google Shape;496;p23"/>
            <p:cNvSpPr txBox="1"/>
            <p:nvPr/>
          </p:nvSpPr>
          <p:spPr>
            <a:xfrm>
              <a:off x="10273311" y="1894303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466725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497" name="Google Shape;497;p23"/>
            <p:cNvSpPr txBox="1"/>
            <p:nvPr/>
          </p:nvSpPr>
          <p:spPr>
            <a:xfrm>
              <a:off x="9910261" y="12707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9525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ja-JP" sz="1000" b="1">
                  <a:solidFill>
                    <a:schemeClr val="dk1"/>
                  </a:solidFill>
                </a:rPr>
                <a:t>▲▲</a:t>
              </a: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498" name="Google Shape;498;p23"/>
            <p:cNvSpPr txBox="1"/>
            <p:nvPr/>
          </p:nvSpPr>
          <p:spPr>
            <a:xfrm>
              <a:off x="7993311" y="34213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123825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499" name="Google Shape;499;p23"/>
            <p:cNvSpPr txBox="1"/>
            <p:nvPr/>
          </p:nvSpPr>
          <p:spPr>
            <a:xfrm>
              <a:off x="7750836" y="1000715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428625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500" name="Google Shape;500;p23"/>
            <p:cNvSpPr txBox="1"/>
            <p:nvPr/>
          </p:nvSpPr>
          <p:spPr>
            <a:xfrm>
              <a:off x="8614811" y="16683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1524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ja-JP" sz="1000">
                  <a:solidFill>
                    <a:schemeClr val="dk1"/>
                  </a:solidFill>
                </a:rPr>
                <a:t>◇◇</a:t>
              </a:r>
              <a:endParaRPr sz="4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501" name="Google Shape;501;p23"/>
            <p:cNvSpPr txBox="1"/>
            <p:nvPr/>
          </p:nvSpPr>
          <p:spPr>
            <a:xfrm>
              <a:off x="8997961" y="38499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219075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502" name="Google Shape;502;p23"/>
            <p:cNvSpPr txBox="1"/>
            <p:nvPr/>
          </p:nvSpPr>
          <p:spPr>
            <a:xfrm>
              <a:off x="9746811" y="2834615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5715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503" name="Google Shape;503;p23"/>
            <p:cNvSpPr txBox="1"/>
            <p:nvPr/>
          </p:nvSpPr>
          <p:spPr>
            <a:xfrm>
              <a:off x="10571986" y="3206440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36195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</p:grpSp>
      <p:sp>
        <p:nvSpPr>
          <p:cNvPr id="504" name="Google Shape;504;p23"/>
          <p:cNvSpPr txBox="1"/>
          <p:nvPr/>
        </p:nvSpPr>
        <p:spPr>
          <a:xfrm>
            <a:off x="0" y="0"/>
            <a:ext cx="2574300" cy="4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ja-JP" sz="1800" b="1">
                <a:solidFill>
                  <a:schemeClr val="dk1"/>
                </a:solidFill>
              </a:rPr>
              <a:t>グループ：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23"/>
          <p:cNvSpPr txBox="1"/>
          <p:nvPr/>
        </p:nvSpPr>
        <p:spPr>
          <a:xfrm>
            <a:off x="1178121" y="451338"/>
            <a:ext cx="4169100" cy="4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2000">
                <a:solidFill>
                  <a:schemeClr val="dk1"/>
                </a:solidFill>
              </a:rPr>
              <a:t>◯◯の問題点</a:t>
            </a:r>
            <a:endParaRPr sz="20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2000">
                <a:solidFill>
                  <a:schemeClr val="dk1"/>
                </a:solidFill>
              </a:rPr>
              <a:t>（島分け例示）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23"/>
          <p:cNvSpPr/>
          <p:nvPr/>
        </p:nvSpPr>
        <p:spPr>
          <a:xfrm>
            <a:off x="4984850" y="2323175"/>
            <a:ext cx="1675531" cy="993375"/>
          </a:xfrm>
          <a:custGeom>
            <a:avLst/>
            <a:gdLst/>
            <a:ahLst/>
            <a:cxnLst/>
            <a:rect l="l" t="t" r="r" b="b"/>
            <a:pathLst>
              <a:path w="2538683" h="2721575" extrusionOk="0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23"/>
          <p:cNvSpPr/>
          <p:nvPr/>
        </p:nvSpPr>
        <p:spPr>
          <a:xfrm>
            <a:off x="2735100" y="1835950"/>
            <a:ext cx="1675531" cy="1558102"/>
          </a:xfrm>
          <a:custGeom>
            <a:avLst/>
            <a:gdLst/>
            <a:ahLst/>
            <a:cxnLst/>
            <a:rect l="l" t="t" r="r" b="b"/>
            <a:pathLst>
              <a:path w="2538683" h="2721575" extrusionOk="0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8" name="Google Shape;508;p23"/>
          <p:cNvSpPr/>
          <p:nvPr/>
        </p:nvSpPr>
        <p:spPr>
          <a:xfrm>
            <a:off x="4984838" y="839525"/>
            <a:ext cx="1675531" cy="619158"/>
          </a:xfrm>
          <a:custGeom>
            <a:avLst/>
            <a:gdLst/>
            <a:ahLst/>
            <a:cxnLst/>
            <a:rect l="l" t="t" r="r" b="b"/>
            <a:pathLst>
              <a:path w="2538683" h="2721575" extrusionOk="0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23"/>
          <p:cNvSpPr/>
          <p:nvPr/>
        </p:nvSpPr>
        <p:spPr>
          <a:xfrm>
            <a:off x="3989225" y="4115303"/>
            <a:ext cx="1675531" cy="1422023"/>
          </a:xfrm>
          <a:custGeom>
            <a:avLst/>
            <a:gdLst/>
            <a:ahLst/>
            <a:cxnLst/>
            <a:rect l="l" t="t" r="r" b="b"/>
            <a:pathLst>
              <a:path w="2538683" h="2721575" extrusionOk="0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23"/>
          <p:cNvSpPr/>
          <p:nvPr/>
        </p:nvSpPr>
        <p:spPr>
          <a:xfrm>
            <a:off x="420700" y="2486275"/>
            <a:ext cx="1675531" cy="966159"/>
          </a:xfrm>
          <a:custGeom>
            <a:avLst/>
            <a:gdLst/>
            <a:ahLst/>
            <a:cxnLst/>
            <a:rect l="l" t="t" r="r" b="b"/>
            <a:pathLst>
              <a:path w="2538683" h="2721575" extrusionOk="0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11" name="Google Shape;511;p23"/>
          <p:cNvCxnSpPr>
            <a:stCxn id="512" idx="3"/>
          </p:cNvCxnSpPr>
          <p:nvPr/>
        </p:nvCxnSpPr>
        <p:spPr>
          <a:xfrm>
            <a:off x="1362110" y="1077810"/>
            <a:ext cx="1377600" cy="10887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oval" w="sm" len="sm"/>
            <a:tailEnd type="triangle" w="lg" len="lg"/>
          </a:ln>
        </p:spPr>
      </p:cxnSp>
      <p:sp>
        <p:nvSpPr>
          <p:cNvPr id="513" name="Google Shape;513;p23"/>
          <p:cNvSpPr txBox="1"/>
          <p:nvPr/>
        </p:nvSpPr>
        <p:spPr>
          <a:xfrm>
            <a:off x="509592" y="26910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rPr lang="ja-JP" sz="1000">
                <a:solidFill>
                  <a:schemeClr val="dk1"/>
                </a:solidFill>
              </a:rPr>
              <a:t>アイデア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rPr lang="ja-JP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カード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23"/>
          <p:cNvSpPr txBox="1"/>
          <p:nvPr/>
        </p:nvSpPr>
        <p:spPr>
          <a:xfrm>
            <a:off x="4245600" y="3984514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515" name="Google Shape;515;p23"/>
          <p:cNvSpPr txBox="1"/>
          <p:nvPr/>
        </p:nvSpPr>
        <p:spPr>
          <a:xfrm>
            <a:off x="677073" y="229873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000">
                <a:solidFill>
                  <a:schemeClr val="dk1"/>
                </a:solidFill>
              </a:rPr>
              <a:t>◇◇</a:t>
            </a:r>
            <a:endParaRPr sz="1000" b="1">
              <a:solidFill>
                <a:schemeClr val="dk1"/>
              </a:solidFill>
            </a:endParaRPr>
          </a:p>
        </p:txBody>
      </p:sp>
      <p:sp>
        <p:nvSpPr>
          <p:cNvPr id="516" name="Google Shape;516;p23"/>
          <p:cNvSpPr txBox="1"/>
          <p:nvPr/>
        </p:nvSpPr>
        <p:spPr>
          <a:xfrm>
            <a:off x="2955660" y="165294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000" b="1">
                <a:solidFill>
                  <a:schemeClr val="dk1"/>
                </a:solidFill>
              </a:rPr>
              <a:t>▲▲</a:t>
            </a: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517" name="Google Shape;517;p23"/>
          <p:cNvSpPr txBox="1"/>
          <p:nvPr/>
        </p:nvSpPr>
        <p:spPr>
          <a:xfrm>
            <a:off x="5224373" y="216007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518" name="Google Shape;518;p23"/>
          <p:cNvSpPr txBox="1"/>
          <p:nvPr/>
        </p:nvSpPr>
        <p:spPr>
          <a:xfrm>
            <a:off x="5224386" y="68672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519" name="Google Shape;519;p23"/>
          <p:cNvSpPr txBox="1"/>
          <p:nvPr/>
        </p:nvSpPr>
        <p:spPr>
          <a:xfrm>
            <a:off x="1311542" y="26910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p23"/>
          <p:cNvSpPr txBox="1"/>
          <p:nvPr/>
        </p:nvSpPr>
        <p:spPr>
          <a:xfrm>
            <a:off x="509592" y="30588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23"/>
          <p:cNvSpPr txBox="1"/>
          <p:nvPr/>
        </p:nvSpPr>
        <p:spPr>
          <a:xfrm>
            <a:off x="1311542" y="30588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23"/>
          <p:cNvSpPr txBox="1"/>
          <p:nvPr/>
        </p:nvSpPr>
        <p:spPr>
          <a:xfrm>
            <a:off x="4466992" y="43602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Google Shape;523;p23"/>
          <p:cNvSpPr txBox="1"/>
          <p:nvPr/>
        </p:nvSpPr>
        <p:spPr>
          <a:xfrm>
            <a:off x="4061917" y="47359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" name="Google Shape;524;p23"/>
          <p:cNvSpPr txBox="1"/>
          <p:nvPr/>
        </p:nvSpPr>
        <p:spPr>
          <a:xfrm>
            <a:off x="4902455" y="47359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5" name="Google Shape;525;p23"/>
          <p:cNvSpPr txBox="1"/>
          <p:nvPr/>
        </p:nvSpPr>
        <p:spPr>
          <a:xfrm>
            <a:off x="4061917" y="51116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6" name="Google Shape;526;p23"/>
          <p:cNvSpPr txBox="1"/>
          <p:nvPr/>
        </p:nvSpPr>
        <p:spPr>
          <a:xfrm>
            <a:off x="5049492" y="25680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7" name="Google Shape;527;p23"/>
          <p:cNvSpPr txBox="1"/>
          <p:nvPr/>
        </p:nvSpPr>
        <p:spPr>
          <a:xfrm>
            <a:off x="4902455" y="51116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8" name="Google Shape;528;p23"/>
          <p:cNvSpPr txBox="1"/>
          <p:nvPr/>
        </p:nvSpPr>
        <p:spPr>
          <a:xfrm>
            <a:off x="5851442" y="25680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9" name="Google Shape;529;p23"/>
          <p:cNvSpPr txBox="1"/>
          <p:nvPr/>
        </p:nvSpPr>
        <p:spPr>
          <a:xfrm>
            <a:off x="5462605" y="2899182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23"/>
          <p:cNvSpPr txBox="1"/>
          <p:nvPr/>
        </p:nvSpPr>
        <p:spPr>
          <a:xfrm>
            <a:off x="5064805" y="10769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rPr lang="ja-JP" sz="1000">
                <a:solidFill>
                  <a:schemeClr val="dk1"/>
                </a:solidFill>
              </a:rPr>
              <a:t>アイデア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rPr lang="ja-JP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カード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1" name="Google Shape;531;p23"/>
          <p:cNvSpPr txBox="1"/>
          <p:nvPr/>
        </p:nvSpPr>
        <p:spPr>
          <a:xfrm>
            <a:off x="5884680" y="10769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2" name="Google Shape;532;p23"/>
          <p:cNvSpPr txBox="1"/>
          <p:nvPr/>
        </p:nvSpPr>
        <p:spPr>
          <a:xfrm>
            <a:off x="1340342" y="49306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" name="Google Shape;533;p23"/>
          <p:cNvSpPr txBox="1"/>
          <p:nvPr/>
        </p:nvSpPr>
        <p:spPr>
          <a:xfrm>
            <a:off x="2802017" y="20168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" name="Google Shape;534;p23"/>
          <p:cNvSpPr txBox="1"/>
          <p:nvPr/>
        </p:nvSpPr>
        <p:spPr>
          <a:xfrm>
            <a:off x="2799917" y="2672732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23"/>
          <p:cNvSpPr txBox="1"/>
          <p:nvPr/>
        </p:nvSpPr>
        <p:spPr>
          <a:xfrm>
            <a:off x="420692" y="1252482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6" name="Google Shape;536;p23"/>
          <p:cNvSpPr txBox="1"/>
          <p:nvPr/>
        </p:nvSpPr>
        <p:spPr>
          <a:xfrm>
            <a:off x="3642267" y="20168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7" name="Google Shape;537;p23"/>
          <p:cNvSpPr txBox="1"/>
          <p:nvPr/>
        </p:nvSpPr>
        <p:spPr>
          <a:xfrm>
            <a:off x="2799905" y="30006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23"/>
          <p:cNvSpPr txBox="1"/>
          <p:nvPr/>
        </p:nvSpPr>
        <p:spPr>
          <a:xfrm>
            <a:off x="3642267" y="30006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p23"/>
          <p:cNvSpPr txBox="1"/>
          <p:nvPr/>
        </p:nvSpPr>
        <p:spPr>
          <a:xfrm>
            <a:off x="2802017" y="23447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p23"/>
          <p:cNvSpPr txBox="1"/>
          <p:nvPr/>
        </p:nvSpPr>
        <p:spPr>
          <a:xfrm>
            <a:off x="3642267" y="23447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23"/>
          <p:cNvSpPr txBox="1"/>
          <p:nvPr/>
        </p:nvSpPr>
        <p:spPr>
          <a:xfrm>
            <a:off x="3642267" y="26727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42" name="Google Shape;542;p23"/>
          <p:cNvCxnSpPr>
            <a:endCxn id="543" idx="0"/>
          </p:cNvCxnSpPr>
          <p:nvPr/>
        </p:nvCxnSpPr>
        <p:spPr>
          <a:xfrm flipH="1">
            <a:off x="1724685" y="3413723"/>
            <a:ext cx="1351500" cy="12165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oval" w="sm" len="sm"/>
            <a:tailEnd type="triangle" w="lg" len="lg"/>
          </a:ln>
        </p:spPr>
      </p:cxnSp>
      <p:cxnSp>
        <p:nvCxnSpPr>
          <p:cNvPr id="544" name="Google Shape;544;p23"/>
          <p:cNvCxnSpPr>
            <a:stCxn id="517" idx="0"/>
          </p:cNvCxnSpPr>
          <p:nvPr/>
        </p:nvCxnSpPr>
        <p:spPr>
          <a:xfrm rot="10800000">
            <a:off x="5800373" y="1449078"/>
            <a:ext cx="5400" cy="7110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triangle" w="lg" len="lg"/>
            <a:tailEnd type="triangle" w="lg" len="lg"/>
          </a:ln>
        </p:spPr>
      </p:cxnSp>
      <p:cxnSp>
        <p:nvCxnSpPr>
          <p:cNvPr id="545" name="Google Shape;545;p23"/>
          <p:cNvCxnSpPr>
            <a:stCxn id="514" idx="0"/>
          </p:cNvCxnSpPr>
          <p:nvPr/>
        </p:nvCxnSpPr>
        <p:spPr>
          <a:xfrm rot="10800000">
            <a:off x="3989100" y="3393214"/>
            <a:ext cx="837900" cy="5913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triangle" w="lg" len="lg"/>
            <a:tailEnd type="triangle" w="lg" len="lg"/>
          </a:ln>
        </p:spPr>
      </p:cxnSp>
      <p:cxnSp>
        <p:nvCxnSpPr>
          <p:cNvPr id="546" name="Google Shape;546;p23"/>
          <p:cNvCxnSpPr/>
          <p:nvPr/>
        </p:nvCxnSpPr>
        <p:spPr>
          <a:xfrm>
            <a:off x="4417350" y="2618625"/>
            <a:ext cx="565800" cy="2097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oval" w="sm" len="sm"/>
            <a:tailEnd type="triangle" w="lg" len="lg"/>
          </a:ln>
        </p:spPr>
      </p:cxnSp>
      <p:sp>
        <p:nvSpPr>
          <p:cNvPr id="547" name="Google Shape;547;p23"/>
          <p:cNvSpPr txBox="1"/>
          <p:nvPr/>
        </p:nvSpPr>
        <p:spPr>
          <a:xfrm>
            <a:off x="2195575" y="0"/>
            <a:ext cx="21342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/>
              <a:t>問題点の抽出</a:t>
            </a:r>
            <a:endParaRPr sz="2200">
              <a:solidFill>
                <a:srgbClr val="000000"/>
              </a:solidFill>
            </a:endParaRPr>
          </a:p>
        </p:txBody>
      </p:sp>
      <p:sp>
        <p:nvSpPr>
          <p:cNvPr id="512" name="Google Shape;512;p23"/>
          <p:cNvSpPr txBox="1"/>
          <p:nvPr/>
        </p:nvSpPr>
        <p:spPr>
          <a:xfrm>
            <a:off x="199310" y="942810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543" name="Google Shape;543;p23"/>
          <p:cNvSpPr txBox="1"/>
          <p:nvPr/>
        </p:nvSpPr>
        <p:spPr>
          <a:xfrm>
            <a:off x="1143285" y="4630223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cxnSp>
        <p:nvCxnSpPr>
          <p:cNvPr id="548" name="Google Shape;548;p23"/>
          <p:cNvCxnSpPr/>
          <p:nvPr/>
        </p:nvCxnSpPr>
        <p:spPr>
          <a:xfrm rot="10800000" flipH="1">
            <a:off x="2107063" y="2663450"/>
            <a:ext cx="565800" cy="2997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oval" w="sm" len="sm"/>
            <a:tailEnd type="triangle" w="lg" len="lg"/>
          </a:ln>
        </p:spPr>
      </p:cxnSp>
      <p:sp>
        <p:nvSpPr>
          <p:cNvPr id="549" name="Google Shape;549;p23"/>
          <p:cNvSpPr/>
          <p:nvPr/>
        </p:nvSpPr>
        <p:spPr>
          <a:xfrm>
            <a:off x="804300" y="5784025"/>
            <a:ext cx="6322200" cy="76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23"/>
          <p:cNvSpPr txBox="1"/>
          <p:nvPr/>
        </p:nvSpPr>
        <p:spPr>
          <a:xfrm>
            <a:off x="789275" y="5757325"/>
            <a:ext cx="64260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⑤</a:t>
            </a:r>
            <a:r>
              <a:rPr lang="ja-JP">
                <a:solidFill>
                  <a:schemeClr val="dk1"/>
                </a:solidFill>
              </a:rPr>
              <a:t>最優先課題（「◇◇」）に対する対応策を列挙します。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>
                <a:solidFill>
                  <a:schemeClr val="dk1"/>
                </a:solidFill>
              </a:rPr>
              <a:t>このとき、島のタイトルだけでなく、個別のアイデアカードの問題を解決しうるかを検討するようにしましょう。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51" name="Google Shape;551;p23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/>
              <a:t>11</a:t>
            </a:fld>
            <a:endParaRPr/>
          </a:p>
        </p:txBody>
      </p:sp>
      <p:sp>
        <p:nvSpPr>
          <p:cNvPr id="552" name="Google Shape;552;p23"/>
          <p:cNvSpPr txBox="1"/>
          <p:nvPr/>
        </p:nvSpPr>
        <p:spPr>
          <a:xfrm>
            <a:off x="7169375" y="0"/>
            <a:ext cx="5022600" cy="83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>
                <a:solidFill>
                  <a:schemeClr val="dk1"/>
                </a:solidFill>
              </a:rPr>
              <a:t>問題点への対応（三次元展開）</a:t>
            </a:r>
            <a:endParaRPr sz="2200">
              <a:solidFill>
                <a:schemeClr val="dk1"/>
              </a:solidFill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>
                <a:solidFill>
                  <a:schemeClr val="dk1"/>
                </a:solidFill>
              </a:rPr>
              <a:t>④対応策の立案</a:t>
            </a:r>
            <a:endParaRPr sz="2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5315275" y="1990800"/>
            <a:ext cx="1675531" cy="1959534"/>
          </a:xfrm>
          <a:custGeom>
            <a:avLst/>
            <a:gdLst/>
            <a:ahLst/>
            <a:cxnLst/>
            <a:rect l="l" t="t" r="r" b="b"/>
            <a:pathLst>
              <a:path w="2538683" h="2721575" extrusionOk="0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1821880" y="4055135"/>
            <a:ext cx="1675531" cy="1959534"/>
          </a:xfrm>
          <a:custGeom>
            <a:avLst/>
            <a:gdLst/>
            <a:ahLst/>
            <a:cxnLst/>
            <a:rect l="l" t="t" r="r" b="b"/>
            <a:pathLst>
              <a:path w="2538683" h="2721575" extrusionOk="0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68125" y="4055125"/>
            <a:ext cx="1675531" cy="1959534"/>
          </a:xfrm>
          <a:custGeom>
            <a:avLst/>
            <a:gdLst/>
            <a:ahLst/>
            <a:cxnLst/>
            <a:rect l="l" t="t" r="r" b="b"/>
            <a:pathLst>
              <a:path w="2538683" h="2721575" extrusionOk="0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3575650" y="4055125"/>
            <a:ext cx="1675531" cy="1959534"/>
          </a:xfrm>
          <a:custGeom>
            <a:avLst/>
            <a:gdLst/>
            <a:ahLst/>
            <a:cxnLst/>
            <a:rect l="l" t="t" r="r" b="b"/>
            <a:pathLst>
              <a:path w="2538683" h="2721575" extrusionOk="0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5315275" y="4055125"/>
            <a:ext cx="1675531" cy="1959534"/>
          </a:xfrm>
          <a:custGeom>
            <a:avLst/>
            <a:gdLst/>
            <a:ahLst/>
            <a:cxnLst/>
            <a:rect l="l" t="t" r="r" b="b"/>
            <a:pathLst>
              <a:path w="2538683" h="2721575" extrusionOk="0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0" y="0"/>
            <a:ext cx="2574300" cy="4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ja-JP" sz="1800" b="1">
                <a:solidFill>
                  <a:schemeClr val="dk1"/>
                </a:solidFill>
              </a:rPr>
              <a:t>グループ：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1178121" y="510525"/>
            <a:ext cx="4169100" cy="4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2000">
                <a:solidFill>
                  <a:schemeClr val="dk1"/>
                </a:solidFill>
              </a:rPr>
              <a:t>◯◯の問題点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2195575" y="0"/>
            <a:ext cx="21342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/>
              <a:t>問題点の抽出</a:t>
            </a:r>
            <a:endParaRPr sz="2200">
              <a:solidFill>
                <a:srgbClr val="000000"/>
              </a:solidFill>
            </a:endParaRPr>
          </a:p>
        </p:txBody>
      </p:sp>
      <p:cxnSp>
        <p:nvCxnSpPr>
          <p:cNvPr id="100" name="Google Shape;100;p14"/>
          <p:cNvCxnSpPr/>
          <p:nvPr/>
        </p:nvCxnSpPr>
        <p:spPr>
          <a:xfrm>
            <a:off x="7054900" y="63550"/>
            <a:ext cx="19200" cy="6743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01" name="Google Shape;101;p14"/>
          <p:cNvSpPr txBox="1"/>
          <p:nvPr/>
        </p:nvSpPr>
        <p:spPr>
          <a:xfrm>
            <a:off x="1625767" y="11454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00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rPr lang="ja-JP" sz="1000">
                <a:solidFill>
                  <a:schemeClr val="dk1"/>
                </a:solidFill>
              </a:rPr>
              <a:t>アイデア</a:t>
            </a:r>
            <a:r>
              <a:rPr lang="ja-JP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カード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1625767" y="14692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4"/>
          <p:cNvSpPr txBox="1"/>
          <p:nvPr/>
        </p:nvSpPr>
        <p:spPr>
          <a:xfrm>
            <a:off x="1625767" y="179304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2554867" y="11454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2554867" y="14692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2554867" y="179304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3483967" y="11454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3483967" y="14692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4"/>
          <p:cNvSpPr txBox="1"/>
          <p:nvPr/>
        </p:nvSpPr>
        <p:spPr>
          <a:xfrm>
            <a:off x="3483967" y="179304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4"/>
          <p:cNvSpPr txBox="1"/>
          <p:nvPr/>
        </p:nvSpPr>
        <p:spPr>
          <a:xfrm>
            <a:off x="4413067" y="11454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4"/>
          <p:cNvSpPr txBox="1"/>
          <p:nvPr/>
        </p:nvSpPr>
        <p:spPr>
          <a:xfrm>
            <a:off x="4413067" y="14692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4"/>
          <p:cNvSpPr txBox="1"/>
          <p:nvPr/>
        </p:nvSpPr>
        <p:spPr>
          <a:xfrm>
            <a:off x="4413067" y="179304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4"/>
          <p:cNvSpPr txBox="1"/>
          <p:nvPr/>
        </p:nvSpPr>
        <p:spPr>
          <a:xfrm>
            <a:off x="1625767" y="27037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4"/>
          <p:cNvSpPr txBox="1"/>
          <p:nvPr/>
        </p:nvSpPr>
        <p:spPr>
          <a:xfrm>
            <a:off x="1625767" y="30275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4"/>
          <p:cNvSpPr txBox="1"/>
          <p:nvPr/>
        </p:nvSpPr>
        <p:spPr>
          <a:xfrm>
            <a:off x="1625767" y="335134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4"/>
          <p:cNvSpPr txBox="1"/>
          <p:nvPr/>
        </p:nvSpPr>
        <p:spPr>
          <a:xfrm>
            <a:off x="2554867" y="27037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4"/>
          <p:cNvSpPr txBox="1"/>
          <p:nvPr/>
        </p:nvSpPr>
        <p:spPr>
          <a:xfrm>
            <a:off x="2554867" y="30275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4"/>
          <p:cNvSpPr txBox="1"/>
          <p:nvPr/>
        </p:nvSpPr>
        <p:spPr>
          <a:xfrm>
            <a:off x="2554867" y="335134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4"/>
          <p:cNvSpPr txBox="1"/>
          <p:nvPr/>
        </p:nvSpPr>
        <p:spPr>
          <a:xfrm>
            <a:off x="3483967" y="27037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4"/>
          <p:cNvSpPr txBox="1"/>
          <p:nvPr/>
        </p:nvSpPr>
        <p:spPr>
          <a:xfrm>
            <a:off x="3483967" y="30275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4"/>
          <p:cNvSpPr txBox="1"/>
          <p:nvPr/>
        </p:nvSpPr>
        <p:spPr>
          <a:xfrm>
            <a:off x="3483967" y="335134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4"/>
          <p:cNvSpPr txBox="1"/>
          <p:nvPr/>
        </p:nvSpPr>
        <p:spPr>
          <a:xfrm>
            <a:off x="4413067" y="27037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4"/>
          <p:cNvSpPr txBox="1"/>
          <p:nvPr/>
        </p:nvSpPr>
        <p:spPr>
          <a:xfrm>
            <a:off x="4413067" y="30275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4"/>
          <p:cNvSpPr txBox="1"/>
          <p:nvPr/>
        </p:nvSpPr>
        <p:spPr>
          <a:xfrm>
            <a:off x="4413067" y="335134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4"/>
          <p:cNvSpPr txBox="1"/>
          <p:nvPr/>
        </p:nvSpPr>
        <p:spPr>
          <a:xfrm>
            <a:off x="157032" y="1568763"/>
            <a:ext cx="11613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00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126" name="Google Shape;126;p14"/>
          <p:cNvSpPr txBox="1"/>
          <p:nvPr/>
        </p:nvSpPr>
        <p:spPr>
          <a:xfrm>
            <a:off x="157048" y="3334915"/>
            <a:ext cx="11613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00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127" name="Google Shape;127;p14"/>
          <p:cNvSpPr txBox="1"/>
          <p:nvPr/>
        </p:nvSpPr>
        <p:spPr>
          <a:xfrm>
            <a:off x="157029" y="1127225"/>
            <a:ext cx="11613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00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000" b="1" i="0" u="none" strike="noStrike" cap="none">
                <a:solidFill>
                  <a:schemeClr val="dk1"/>
                </a:solidFill>
              </a:rPr>
              <a:t>島のタイトル</a:t>
            </a:r>
            <a:endParaRPr sz="1000" b="1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128" name="Google Shape;128;p14"/>
          <p:cNvSpPr txBox="1"/>
          <p:nvPr/>
        </p:nvSpPr>
        <p:spPr>
          <a:xfrm>
            <a:off x="157027" y="2893377"/>
            <a:ext cx="11613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00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129" name="Google Shape;129;p14"/>
          <p:cNvSpPr txBox="1"/>
          <p:nvPr/>
        </p:nvSpPr>
        <p:spPr>
          <a:xfrm>
            <a:off x="157029" y="2010301"/>
            <a:ext cx="11613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00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130" name="Google Shape;130;p14"/>
          <p:cNvSpPr txBox="1"/>
          <p:nvPr/>
        </p:nvSpPr>
        <p:spPr>
          <a:xfrm>
            <a:off x="157029" y="2451839"/>
            <a:ext cx="11613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cxnSp>
        <p:nvCxnSpPr>
          <p:cNvPr id="131" name="Google Shape;131;p14"/>
          <p:cNvCxnSpPr/>
          <p:nvPr/>
        </p:nvCxnSpPr>
        <p:spPr>
          <a:xfrm>
            <a:off x="1220373" y="6488034"/>
            <a:ext cx="1269300" cy="96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oval" w="sm" len="sm"/>
            <a:tailEnd type="triangle" w="lg" len="lg"/>
          </a:ln>
        </p:spPr>
      </p:cxnSp>
      <p:cxnSp>
        <p:nvCxnSpPr>
          <p:cNvPr id="132" name="Google Shape;132;p14"/>
          <p:cNvCxnSpPr/>
          <p:nvPr/>
        </p:nvCxnSpPr>
        <p:spPr>
          <a:xfrm>
            <a:off x="4463996" y="6488032"/>
            <a:ext cx="1632000" cy="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triangle" w="lg" len="lg"/>
            <a:tailEnd type="triangle" w="lg" len="lg"/>
          </a:ln>
        </p:spPr>
      </p:cxnSp>
      <p:sp>
        <p:nvSpPr>
          <p:cNvPr id="133" name="Google Shape;133;p14"/>
          <p:cNvSpPr txBox="1"/>
          <p:nvPr/>
        </p:nvSpPr>
        <p:spPr>
          <a:xfrm>
            <a:off x="7852050" y="3121200"/>
            <a:ext cx="3520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ここには記入しないで下さい。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28920" y="3451669"/>
            <a:ext cx="6204750" cy="245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15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/>
              <a:t>3</a:t>
            </a:fld>
            <a:endParaRPr/>
          </a:p>
        </p:txBody>
      </p:sp>
      <p:grpSp>
        <p:nvGrpSpPr>
          <p:cNvPr id="140" name="Google Shape;140;p15"/>
          <p:cNvGrpSpPr/>
          <p:nvPr/>
        </p:nvGrpSpPr>
        <p:grpSpPr>
          <a:xfrm>
            <a:off x="99813" y="-35225"/>
            <a:ext cx="11985613" cy="6745600"/>
            <a:chOff x="99813" y="-35225"/>
            <a:chExt cx="11985613" cy="6745600"/>
          </a:xfrm>
        </p:grpSpPr>
        <p:sp>
          <p:nvSpPr>
            <p:cNvPr id="141" name="Google Shape;141;p15"/>
            <p:cNvSpPr txBox="1"/>
            <p:nvPr/>
          </p:nvSpPr>
          <p:spPr>
            <a:xfrm>
              <a:off x="1983225" y="614975"/>
              <a:ext cx="10102200" cy="609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/>
                <a:t>①アイデアカードは３枚１綴りです。どこから記入しても構いませんが、まず１番上に記入して下さい。</a:t>
              </a: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/>
                <a:t>　カードには、できるだけ短くアイデアを記入して下さい。文殊カード（中川米造氏考案）を模しています。</a:t>
              </a: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/>
                <a:t>②２枚目は１枚目とは別の方が記入して下さい。ブレインストーミングと同様、１枚目や他のカードを参考にしても、しなくても結構です。</a:t>
              </a: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/>
                <a:t>③３枚目は上記とはまた別の方が記入して下さい。もっとアイデアを出すときは、適宜カードを追加して下さい。</a:t>
              </a: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/>
                <a:t>　最低でも人数×３枚のアイデアを出しましょう。</a:t>
              </a: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/>
                <a:t>④カードのサイズは適宜調整してください。長すぎないよう注意です。</a:t>
              </a: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/>
                <a:t>⑤同じ内容のカードを集め、１つの枠（島）の中に入れてください。島の内容を端的に表すタイトルをつけます。</a:t>
              </a: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/>
                <a:t>　司会者が読み上げ、記入者が内容を補足し、同じ内容だと思った方が同じ島に入れていくのが効率的でしょう。</a:t>
              </a: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ja-JP" sz="1200">
                  <a:solidFill>
                    <a:schemeClr val="dk1"/>
                  </a:solidFill>
                </a:rPr>
                <a:t>⑥島分けの枠は最背面に移動します。枠を選択した状態で、メニューの『配置』→『順序』→『最背面へ』を選択して下さい。</a:t>
              </a:r>
              <a:endParaRPr sz="1200">
                <a:solidFill>
                  <a:schemeClr val="dk1"/>
                </a:solidFill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/>
                <a:t>⑦島分けが終わったら、島と島の因果関係を矢印で示して下さい。一方が他方に直接影響する場合は片側だけの矢印を、相反する場合には両側の矢印でつないでください。KJ法（川喜田二郎氏考案）を模していますが、島の関係について簡略化しています。</a:t>
              </a:r>
              <a:r>
                <a:rPr lang="ja-JP" sz="1200">
                  <a:solidFill>
                    <a:schemeClr val="dk1"/>
                  </a:solidFill>
                </a:rPr>
                <a:t>（完成形は次ページを参照）</a:t>
              </a:r>
              <a:endParaRPr sz="1200"/>
            </a:p>
          </p:txBody>
        </p:sp>
        <p:sp>
          <p:nvSpPr>
            <p:cNvPr id="142" name="Google Shape;142;p15"/>
            <p:cNvSpPr txBox="1"/>
            <p:nvPr/>
          </p:nvSpPr>
          <p:spPr>
            <a:xfrm>
              <a:off x="155438" y="96575"/>
              <a:ext cx="5022600" cy="524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 fontScale="92500" lnSpcReduction="20000"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>
                  <a:solidFill>
                    <a:schemeClr val="dk1"/>
                  </a:solidFill>
                </a:rPr>
                <a:t>問題点の抽出：島分けの設定方法（注意点）</a:t>
              </a:r>
              <a:endParaRPr sz="2200">
                <a:solidFill>
                  <a:srgbClr val="000000"/>
                </a:solidFill>
              </a:endParaRPr>
            </a:p>
          </p:txBody>
        </p:sp>
        <p:pic>
          <p:nvPicPr>
            <p:cNvPr id="143" name="Google Shape;143;p1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06813" y="695663"/>
              <a:ext cx="833375" cy="10552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4" name="Google Shape;144;p15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99813" y="2969650"/>
              <a:ext cx="1847362" cy="23076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5" name="Google Shape;145;p15"/>
            <p:cNvSpPr txBox="1"/>
            <p:nvPr/>
          </p:nvSpPr>
          <p:spPr>
            <a:xfrm>
              <a:off x="6705600" y="-35225"/>
              <a:ext cx="4038600" cy="49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000"/>
                <a:t>←バナーは外して使用していただいて構いません。</a:t>
              </a:r>
              <a:endParaRPr sz="10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000"/>
                <a:t>　「表示」→「テーマ作成ツール」のテーマから削除して下さい。</a:t>
              </a:r>
              <a:endParaRPr sz="100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Google Shape;150;p16"/>
          <p:cNvCxnSpPr/>
          <p:nvPr/>
        </p:nvCxnSpPr>
        <p:spPr>
          <a:xfrm>
            <a:off x="7054900" y="63550"/>
            <a:ext cx="19200" cy="6743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grpSp>
        <p:nvGrpSpPr>
          <p:cNvPr id="151" name="Google Shape;151;p16"/>
          <p:cNvGrpSpPr/>
          <p:nvPr/>
        </p:nvGrpSpPr>
        <p:grpSpPr>
          <a:xfrm>
            <a:off x="0" y="0"/>
            <a:ext cx="6660381" cy="6679775"/>
            <a:chOff x="0" y="0"/>
            <a:chExt cx="6660381" cy="6679775"/>
          </a:xfrm>
        </p:grpSpPr>
        <p:sp>
          <p:nvSpPr>
            <p:cNvPr id="152" name="Google Shape;152;p16"/>
            <p:cNvSpPr/>
            <p:nvPr/>
          </p:nvSpPr>
          <p:spPr>
            <a:xfrm>
              <a:off x="984750" y="6077250"/>
              <a:ext cx="4482900" cy="6003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6"/>
            <p:cNvSpPr txBox="1"/>
            <p:nvPr/>
          </p:nvSpPr>
          <p:spPr>
            <a:xfrm>
              <a:off x="0" y="0"/>
              <a:ext cx="2574300" cy="45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360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800"/>
                <a:buFont typeface="Arial"/>
                <a:buNone/>
              </a:pPr>
              <a:r>
                <a:rPr lang="ja-JP" sz="1800" b="1">
                  <a:solidFill>
                    <a:schemeClr val="dk1"/>
                  </a:solidFill>
                </a:rPr>
                <a:t>グループ：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6"/>
            <p:cNvSpPr txBox="1"/>
            <p:nvPr/>
          </p:nvSpPr>
          <p:spPr>
            <a:xfrm>
              <a:off x="1178121" y="451338"/>
              <a:ext cx="4169100" cy="45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360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ja-JP" sz="2000">
                  <a:solidFill>
                    <a:schemeClr val="dk1"/>
                  </a:solidFill>
                </a:rPr>
                <a:t>◯◯の問題点</a:t>
              </a:r>
              <a:endParaRPr sz="2000">
                <a:solidFill>
                  <a:schemeClr val="dk1"/>
                </a:solidFill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ja-JP" sz="2000">
                  <a:solidFill>
                    <a:schemeClr val="dk1"/>
                  </a:solidFill>
                </a:rPr>
                <a:t>（島分け例示）</a:t>
              </a:r>
              <a:endPara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6"/>
            <p:cNvSpPr txBox="1"/>
            <p:nvPr/>
          </p:nvSpPr>
          <p:spPr>
            <a:xfrm>
              <a:off x="990175" y="6064175"/>
              <a:ext cx="45450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/>
                <a:t>この島分けをあとで三次元展開の左にコピーします。</a:t>
              </a:r>
              <a:endParaRPr/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/>
                <a:t>（問題点への対応のセッションで）</a:t>
              </a:r>
              <a:endParaRPr/>
            </a:p>
          </p:txBody>
        </p:sp>
        <p:sp>
          <p:nvSpPr>
            <p:cNvPr id="156" name="Google Shape;156;p16"/>
            <p:cNvSpPr/>
            <p:nvPr/>
          </p:nvSpPr>
          <p:spPr>
            <a:xfrm>
              <a:off x="4984850" y="2323175"/>
              <a:ext cx="1675531" cy="993375"/>
            </a:xfrm>
            <a:custGeom>
              <a:avLst/>
              <a:gdLst/>
              <a:ahLst/>
              <a:cxnLst/>
              <a:rect l="l" t="t" r="r" b="b"/>
              <a:pathLst>
                <a:path w="2538683" h="2721575" extrusionOk="0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6"/>
            <p:cNvSpPr/>
            <p:nvPr/>
          </p:nvSpPr>
          <p:spPr>
            <a:xfrm>
              <a:off x="2735100" y="1835950"/>
              <a:ext cx="1675531" cy="1558102"/>
            </a:xfrm>
            <a:custGeom>
              <a:avLst/>
              <a:gdLst/>
              <a:ahLst/>
              <a:cxnLst/>
              <a:rect l="l" t="t" r="r" b="b"/>
              <a:pathLst>
                <a:path w="2538683" h="2721575" extrusionOk="0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6"/>
            <p:cNvSpPr/>
            <p:nvPr/>
          </p:nvSpPr>
          <p:spPr>
            <a:xfrm>
              <a:off x="4984838" y="839525"/>
              <a:ext cx="1675531" cy="619158"/>
            </a:xfrm>
            <a:custGeom>
              <a:avLst/>
              <a:gdLst/>
              <a:ahLst/>
              <a:cxnLst/>
              <a:rect l="l" t="t" r="r" b="b"/>
              <a:pathLst>
                <a:path w="2538683" h="2721575" extrusionOk="0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6"/>
            <p:cNvSpPr/>
            <p:nvPr/>
          </p:nvSpPr>
          <p:spPr>
            <a:xfrm>
              <a:off x="3989225" y="4115303"/>
              <a:ext cx="1675531" cy="1422023"/>
            </a:xfrm>
            <a:custGeom>
              <a:avLst/>
              <a:gdLst/>
              <a:ahLst/>
              <a:cxnLst/>
              <a:rect l="l" t="t" r="r" b="b"/>
              <a:pathLst>
                <a:path w="2538683" h="2721575" extrusionOk="0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6"/>
            <p:cNvSpPr/>
            <p:nvPr/>
          </p:nvSpPr>
          <p:spPr>
            <a:xfrm>
              <a:off x="420700" y="2486275"/>
              <a:ext cx="1675531" cy="966159"/>
            </a:xfrm>
            <a:custGeom>
              <a:avLst/>
              <a:gdLst/>
              <a:ahLst/>
              <a:cxnLst/>
              <a:rect l="l" t="t" r="r" b="b"/>
              <a:pathLst>
                <a:path w="2538683" h="2721575" extrusionOk="0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1" name="Google Shape;161;p16"/>
            <p:cNvCxnSpPr>
              <a:stCxn id="162" idx="3"/>
            </p:cNvCxnSpPr>
            <p:nvPr/>
          </p:nvCxnSpPr>
          <p:spPr>
            <a:xfrm>
              <a:off x="1362110" y="1077810"/>
              <a:ext cx="1377600" cy="1088700"/>
            </a:xfrm>
            <a:prstGeom prst="straightConnector1">
              <a:avLst/>
            </a:prstGeom>
            <a:noFill/>
            <a:ln w="38100" cap="flat" cmpd="sng">
              <a:solidFill>
                <a:schemeClr val="accent1"/>
              </a:solidFill>
              <a:prstDash val="solid"/>
              <a:miter lim="800000"/>
              <a:headEnd type="oval" w="sm" len="sm"/>
              <a:tailEnd type="triangle" w="lg" len="lg"/>
            </a:ln>
          </p:spPr>
        </p:cxnSp>
        <p:sp>
          <p:nvSpPr>
            <p:cNvPr id="163" name="Google Shape;163;p16"/>
            <p:cNvSpPr txBox="1"/>
            <p:nvPr/>
          </p:nvSpPr>
          <p:spPr>
            <a:xfrm>
              <a:off x="509592" y="26910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lang="ja-JP" sz="1000">
                  <a:solidFill>
                    <a:schemeClr val="dk1"/>
                  </a:solidFill>
                </a:rPr>
                <a:t>アイデア</a:t>
              </a:r>
              <a:endPara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lang="ja-JP" sz="1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カード</a:t>
              </a: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16"/>
            <p:cNvSpPr txBox="1"/>
            <p:nvPr/>
          </p:nvSpPr>
          <p:spPr>
            <a:xfrm>
              <a:off x="4245600" y="3984514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165" name="Google Shape;165;p16"/>
            <p:cNvSpPr txBox="1"/>
            <p:nvPr/>
          </p:nvSpPr>
          <p:spPr>
            <a:xfrm>
              <a:off x="677073" y="229873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000" b="1" i="0" u="none" strike="noStrike" cap="none">
                  <a:solidFill>
                    <a:schemeClr val="dk1"/>
                  </a:solidFill>
                </a:rPr>
                <a:t>島のタイトル</a:t>
              </a:r>
              <a:endParaRPr sz="1000" b="1">
                <a:solidFill>
                  <a:schemeClr val="dk1"/>
                </a:solidFill>
              </a:endParaRPr>
            </a:p>
          </p:txBody>
        </p:sp>
        <p:sp>
          <p:nvSpPr>
            <p:cNvPr id="166" name="Google Shape;166;p16"/>
            <p:cNvSpPr txBox="1"/>
            <p:nvPr/>
          </p:nvSpPr>
          <p:spPr>
            <a:xfrm>
              <a:off x="2955660" y="165294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167" name="Google Shape;167;p16"/>
            <p:cNvSpPr txBox="1"/>
            <p:nvPr/>
          </p:nvSpPr>
          <p:spPr>
            <a:xfrm>
              <a:off x="5224373" y="21600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168" name="Google Shape;168;p16"/>
            <p:cNvSpPr txBox="1"/>
            <p:nvPr/>
          </p:nvSpPr>
          <p:spPr>
            <a:xfrm>
              <a:off x="5224386" y="6867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169" name="Google Shape;169;p16"/>
            <p:cNvSpPr txBox="1"/>
            <p:nvPr/>
          </p:nvSpPr>
          <p:spPr>
            <a:xfrm>
              <a:off x="1311542" y="26910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6"/>
            <p:cNvSpPr txBox="1"/>
            <p:nvPr/>
          </p:nvSpPr>
          <p:spPr>
            <a:xfrm>
              <a:off x="509592" y="30588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16"/>
            <p:cNvSpPr txBox="1"/>
            <p:nvPr/>
          </p:nvSpPr>
          <p:spPr>
            <a:xfrm>
              <a:off x="1311542" y="30588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16"/>
            <p:cNvSpPr txBox="1"/>
            <p:nvPr/>
          </p:nvSpPr>
          <p:spPr>
            <a:xfrm>
              <a:off x="4466992" y="43602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16"/>
            <p:cNvSpPr txBox="1"/>
            <p:nvPr/>
          </p:nvSpPr>
          <p:spPr>
            <a:xfrm>
              <a:off x="4061917" y="47359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16"/>
            <p:cNvSpPr txBox="1"/>
            <p:nvPr/>
          </p:nvSpPr>
          <p:spPr>
            <a:xfrm>
              <a:off x="4902455" y="47359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16"/>
            <p:cNvSpPr txBox="1"/>
            <p:nvPr/>
          </p:nvSpPr>
          <p:spPr>
            <a:xfrm>
              <a:off x="4061917" y="51116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16"/>
            <p:cNvSpPr txBox="1"/>
            <p:nvPr/>
          </p:nvSpPr>
          <p:spPr>
            <a:xfrm>
              <a:off x="5049492" y="2568095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16"/>
            <p:cNvSpPr txBox="1"/>
            <p:nvPr/>
          </p:nvSpPr>
          <p:spPr>
            <a:xfrm>
              <a:off x="4902455" y="51116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16"/>
            <p:cNvSpPr txBox="1"/>
            <p:nvPr/>
          </p:nvSpPr>
          <p:spPr>
            <a:xfrm>
              <a:off x="5851442" y="2568095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16"/>
            <p:cNvSpPr txBox="1"/>
            <p:nvPr/>
          </p:nvSpPr>
          <p:spPr>
            <a:xfrm>
              <a:off x="5462605" y="2899182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6"/>
            <p:cNvSpPr txBox="1"/>
            <p:nvPr/>
          </p:nvSpPr>
          <p:spPr>
            <a:xfrm>
              <a:off x="5064805" y="10769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lang="ja-JP" sz="1000">
                  <a:solidFill>
                    <a:schemeClr val="dk1"/>
                  </a:solidFill>
                </a:rPr>
                <a:t>アイデア</a:t>
              </a:r>
              <a:endPara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lang="ja-JP" sz="1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カード</a:t>
              </a: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16"/>
            <p:cNvSpPr txBox="1"/>
            <p:nvPr/>
          </p:nvSpPr>
          <p:spPr>
            <a:xfrm>
              <a:off x="5884680" y="10769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16"/>
            <p:cNvSpPr txBox="1"/>
            <p:nvPr/>
          </p:nvSpPr>
          <p:spPr>
            <a:xfrm>
              <a:off x="1340342" y="49306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16"/>
            <p:cNvSpPr txBox="1"/>
            <p:nvPr/>
          </p:nvSpPr>
          <p:spPr>
            <a:xfrm>
              <a:off x="2802017" y="20168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16"/>
            <p:cNvSpPr txBox="1"/>
            <p:nvPr/>
          </p:nvSpPr>
          <p:spPr>
            <a:xfrm>
              <a:off x="2799917" y="2672732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16"/>
            <p:cNvSpPr txBox="1"/>
            <p:nvPr/>
          </p:nvSpPr>
          <p:spPr>
            <a:xfrm>
              <a:off x="420692" y="1252482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16"/>
            <p:cNvSpPr txBox="1"/>
            <p:nvPr/>
          </p:nvSpPr>
          <p:spPr>
            <a:xfrm>
              <a:off x="3642267" y="20168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16"/>
            <p:cNvSpPr txBox="1"/>
            <p:nvPr/>
          </p:nvSpPr>
          <p:spPr>
            <a:xfrm>
              <a:off x="2799905" y="30006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16"/>
            <p:cNvSpPr txBox="1"/>
            <p:nvPr/>
          </p:nvSpPr>
          <p:spPr>
            <a:xfrm>
              <a:off x="3642267" y="30006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16"/>
            <p:cNvSpPr txBox="1"/>
            <p:nvPr/>
          </p:nvSpPr>
          <p:spPr>
            <a:xfrm>
              <a:off x="2802017" y="23447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6"/>
            <p:cNvSpPr txBox="1"/>
            <p:nvPr/>
          </p:nvSpPr>
          <p:spPr>
            <a:xfrm>
              <a:off x="3642267" y="23447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16"/>
            <p:cNvSpPr txBox="1"/>
            <p:nvPr/>
          </p:nvSpPr>
          <p:spPr>
            <a:xfrm>
              <a:off x="3642267" y="26727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92" name="Google Shape;192;p16"/>
            <p:cNvCxnSpPr>
              <a:endCxn id="193" idx="0"/>
            </p:cNvCxnSpPr>
            <p:nvPr/>
          </p:nvCxnSpPr>
          <p:spPr>
            <a:xfrm flipH="1">
              <a:off x="1724685" y="3413723"/>
              <a:ext cx="1351500" cy="1216500"/>
            </a:xfrm>
            <a:prstGeom prst="straightConnector1">
              <a:avLst/>
            </a:prstGeom>
            <a:noFill/>
            <a:ln w="38100" cap="flat" cmpd="sng">
              <a:solidFill>
                <a:schemeClr val="accent1"/>
              </a:solidFill>
              <a:prstDash val="solid"/>
              <a:miter lim="800000"/>
              <a:headEnd type="oval" w="sm" len="sm"/>
              <a:tailEnd type="triangle" w="lg" len="lg"/>
            </a:ln>
          </p:spPr>
        </p:cxnSp>
        <p:cxnSp>
          <p:nvCxnSpPr>
            <p:cNvPr id="194" name="Google Shape;194;p16"/>
            <p:cNvCxnSpPr>
              <a:stCxn id="167" idx="0"/>
            </p:cNvCxnSpPr>
            <p:nvPr/>
          </p:nvCxnSpPr>
          <p:spPr>
            <a:xfrm rot="10800000">
              <a:off x="5800373" y="1449078"/>
              <a:ext cx="5400" cy="711000"/>
            </a:xfrm>
            <a:prstGeom prst="straightConnector1">
              <a:avLst/>
            </a:prstGeom>
            <a:noFill/>
            <a:ln w="38100" cap="flat" cmpd="sng">
              <a:solidFill>
                <a:schemeClr val="accent1"/>
              </a:solidFill>
              <a:prstDash val="solid"/>
              <a:miter lim="800000"/>
              <a:headEnd type="triangle" w="lg" len="lg"/>
              <a:tailEnd type="triangle" w="lg" len="lg"/>
            </a:ln>
          </p:spPr>
        </p:cxnSp>
        <p:cxnSp>
          <p:nvCxnSpPr>
            <p:cNvPr id="195" name="Google Shape;195;p16"/>
            <p:cNvCxnSpPr>
              <a:stCxn id="164" idx="0"/>
            </p:cNvCxnSpPr>
            <p:nvPr/>
          </p:nvCxnSpPr>
          <p:spPr>
            <a:xfrm rot="10800000">
              <a:off x="3989100" y="3393214"/>
              <a:ext cx="837900" cy="591300"/>
            </a:xfrm>
            <a:prstGeom prst="straightConnector1">
              <a:avLst/>
            </a:prstGeom>
            <a:noFill/>
            <a:ln w="38100" cap="flat" cmpd="sng">
              <a:solidFill>
                <a:schemeClr val="accent1"/>
              </a:solidFill>
              <a:prstDash val="solid"/>
              <a:miter lim="800000"/>
              <a:headEnd type="triangle" w="lg" len="lg"/>
              <a:tailEnd type="triangle" w="lg" len="lg"/>
            </a:ln>
          </p:spPr>
        </p:cxnSp>
        <p:cxnSp>
          <p:nvCxnSpPr>
            <p:cNvPr id="196" name="Google Shape;196;p16"/>
            <p:cNvCxnSpPr/>
            <p:nvPr/>
          </p:nvCxnSpPr>
          <p:spPr>
            <a:xfrm>
              <a:off x="4417350" y="2618625"/>
              <a:ext cx="565800" cy="209700"/>
            </a:xfrm>
            <a:prstGeom prst="straightConnector1">
              <a:avLst/>
            </a:prstGeom>
            <a:noFill/>
            <a:ln w="38100" cap="flat" cmpd="sng">
              <a:solidFill>
                <a:schemeClr val="accent1"/>
              </a:solidFill>
              <a:prstDash val="solid"/>
              <a:miter lim="800000"/>
              <a:headEnd type="oval" w="sm" len="sm"/>
              <a:tailEnd type="triangle" w="lg" len="lg"/>
            </a:ln>
          </p:spPr>
        </p:cxnSp>
        <p:sp>
          <p:nvSpPr>
            <p:cNvPr id="197" name="Google Shape;197;p16"/>
            <p:cNvSpPr txBox="1"/>
            <p:nvPr/>
          </p:nvSpPr>
          <p:spPr>
            <a:xfrm>
              <a:off x="2195575" y="0"/>
              <a:ext cx="2134200" cy="524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/>
                <a:t>問題点の抽出</a:t>
              </a:r>
              <a:endParaRPr sz="2200">
                <a:solidFill>
                  <a:srgbClr val="000000"/>
                </a:solidFill>
              </a:endParaRPr>
            </a:p>
          </p:txBody>
        </p:sp>
        <p:sp>
          <p:nvSpPr>
            <p:cNvPr id="162" name="Google Shape;162;p16"/>
            <p:cNvSpPr txBox="1"/>
            <p:nvPr/>
          </p:nvSpPr>
          <p:spPr>
            <a:xfrm>
              <a:off x="199310" y="942810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193" name="Google Shape;193;p16"/>
            <p:cNvSpPr txBox="1"/>
            <p:nvPr/>
          </p:nvSpPr>
          <p:spPr>
            <a:xfrm>
              <a:off x="1143285" y="4630223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cxnSp>
          <p:nvCxnSpPr>
            <p:cNvPr id="198" name="Google Shape;198;p16"/>
            <p:cNvCxnSpPr/>
            <p:nvPr/>
          </p:nvCxnSpPr>
          <p:spPr>
            <a:xfrm rot="10800000" flipH="1">
              <a:off x="2107063" y="2663450"/>
              <a:ext cx="565800" cy="299700"/>
            </a:xfrm>
            <a:prstGeom prst="straightConnector1">
              <a:avLst/>
            </a:prstGeom>
            <a:noFill/>
            <a:ln w="38100" cap="flat" cmpd="sng">
              <a:solidFill>
                <a:schemeClr val="accent1"/>
              </a:solidFill>
              <a:prstDash val="solid"/>
              <a:miter lim="800000"/>
              <a:headEnd type="oval" w="sm" len="sm"/>
              <a:tailEnd type="triangle" w="lg" len="lg"/>
            </a:ln>
          </p:spPr>
        </p:cxnSp>
      </p:grpSp>
      <p:sp>
        <p:nvSpPr>
          <p:cNvPr id="199" name="Google Shape;199;p16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7"/>
          <p:cNvSpPr txBox="1"/>
          <p:nvPr/>
        </p:nvSpPr>
        <p:spPr>
          <a:xfrm>
            <a:off x="2302050" y="2980950"/>
            <a:ext cx="75879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>
                <a:solidFill>
                  <a:schemeClr val="lt1"/>
                </a:solidFill>
              </a:rPr>
              <a:t>問題点の抽出はここまで</a:t>
            </a:r>
            <a:endParaRPr sz="22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>
                <a:solidFill>
                  <a:schemeClr val="lt1"/>
                </a:solidFill>
              </a:rPr>
              <a:t>ここから後は問題点への対応のセッションで</a:t>
            </a:r>
            <a:endParaRPr sz="2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oogle Shape;209;p18"/>
          <p:cNvGrpSpPr/>
          <p:nvPr/>
        </p:nvGrpSpPr>
        <p:grpSpPr>
          <a:xfrm>
            <a:off x="7169364" y="457197"/>
            <a:ext cx="4650077" cy="4344303"/>
            <a:chOff x="7169364" y="457197"/>
            <a:chExt cx="4650077" cy="4344303"/>
          </a:xfrm>
        </p:grpSpPr>
        <p:grpSp>
          <p:nvGrpSpPr>
            <p:cNvPr id="210" name="Google Shape;210;p18"/>
            <p:cNvGrpSpPr/>
            <p:nvPr/>
          </p:nvGrpSpPr>
          <p:grpSpPr>
            <a:xfrm>
              <a:off x="7657700" y="457197"/>
              <a:ext cx="4161741" cy="4344303"/>
              <a:chOff x="4253700" y="70572"/>
              <a:chExt cx="4161741" cy="4344303"/>
            </a:xfrm>
          </p:grpSpPr>
          <p:cxnSp>
            <p:nvCxnSpPr>
              <p:cNvPr id="211" name="Google Shape;211;p18"/>
              <p:cNvCxnSpPr/>
              <p:nvPr/>
            </p:nvCxnSpPr>
            <p:spPr>
              <a:xfrm>
                <a:off x="4597341" y="4126359"/>
                <a:ext cx="3818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95959"/>
                </a:solidFill>
                <a:prstDash val="solid"/>
                <a:round/>
                <a:headEnd type="none" w="med" len="med"/>
                <a:tailEnd type="stealth" w="med" len="med"/>
              </a:ln>
            </p:spPr>
          </p:cxnSp>
          <p:cxnSp>
            <p:nvCxnSpPr>
              <p:cNvPr id="212" name="Google Shape;212;p18"/>
              <p:cNvCxnSpPr/>
              <p:nvPr/>
            </p:nvCxnSpPr>
            <p:spPr>
              <a:xfrm rot="-5400000">
                <a:off x="2574758" y="2096622"/>
                <a:ext cx="4052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95959"/>
                </a:solidFill>
                <a:prstDash val="solid"/>
                <a:round/>
                <a:headEnd type="none" w="med" len="med"/>
                <a:tailEnd type="stealth" w="med" len="med"/>
              </a:ln>
            </p:spPr>
          </p:cxnSp>
          <p:sp>
            <p:nvSpPr>
              <p:cNvPr id="213" name="Google Shape;213;p18"/>
              <p:cNvSpPr txBox="1"/>
              <p:nvPr/>
            </p:nvSpPr>
            <p:spPr>
              <a:xfrm>
                <a:off x="6072568" y="4046475"/>
                <a:ext cx="867900" cy="36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ja-JP"/>
                  <a:t>重要度</a:t>
                </a:r>
                <a:endParaRPr/>
              </a:p>
            </p:txBody>
          </p:sp>
          <p:sp>
            <p:nvSpPr>
              <p:cNvPr id="214" name="Google Shape;214;p18"/>
              <p:cNvSpPr txBox="1"/>
              <p:nvPr/>
            </p:nvSpPr>
            <p:spPr>
              <a:xfrm>
                <a:off x="4253700" y="1636146"/>
                <a:ext cx="347100" cy="92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ja-JP"/>
                  <a:t>緊急度</a:t>
                </a:r>
                <a:endParaRPr/>
              </a:p>
            </p:txBody>
          </p:sp>
        </p:grpSp>
        <p:cxnSp>
          <p:nvCxnSpPr>
            <p:cNvPr id="215" name="Google Shape;215;p18"/>
            <p:cNvCxnSpPr/>
            <p:nvPr/>
          </p:nvCxnSpPr>
          <p:spPr>
            <a:xfrm flipH="1">
              <a:off x="7424371" y="4513957"/>
              <a:ext cx="583800" cy="19770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216" name="Google Shape;216;p18"/>
            <p:cNvSpPr txBox="1"/>
            <p:nvPr/>
          </p:nvSpPr>
          <p:spPr>
            <a:xfrm rot="-1199697">
              <a:off x="7206213" y="4281910"/>
              <a:ext cx="867703" cy="3686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/>
                <a:t>難易度</a:t>
              </a:r>
              <a:endParaRPr/>
            </a:p>
          </p:txBody>
        </p:sp>
      </p:grpSp>
      <p:sp>
        <p:nvSpPr>
          <p:cNvPr id="217" name="Google Shape;217;p18"/>
          <p:cNvSpPr txBox="1"/>
          <p:nvPr/>
        </p:nvSpPr>
        <p:spPr>
          <a:xfrm>
            <a:off x="7169375" y="0"/>
            <a:ext cx="5022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>
                <a:solidFill>
                  <a:schemeClr val="dk1"/>
                </a:solidFill>
              </a:rPr>
              <a:t>問題点への対応（三次元展開）</a:t>
            </a:r>
            <a:endParaRPr sz="2200">
              <a:solidFill>
                <a:srgbClr val="000000"/>
              </a:solidFill>
            </a:endParaRPr>
          </a:p>
        </p:txBody>
      </p:sp>
      <p:sp>
        <p:nvSpPr>
          <p:cNvPr id="218" name="Google Shape;218;p18"/>
          <p:cNvSpPr txBox="1"/>
          <p:nvPr/>
        </p:nvSpPr>
        <p:spPr>
          <a:xfrm>
            <a:off x="7167200" y="4734000"/>
            <a:ext cx="4890300" cy="21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/>
              <a:t>最優先課題「　　　」に対する対応策</a:t>
            </a:r>
            <a:endParaRPr sz="16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</p:txBody>
      </p:sp>
      <p:cxnSp>
        <p:nvCxnSpPr>
          <p:cNvPr id="219" name="Google Shape;219;p18"/>
          <p:cNvCxnSpPr/>
          <p:nvPr/>
        </p:nvCxnSpPr>
        <p:spPr>
          <a:xfrm>
            <a:off x="7054900" y="63550"/>
            <a:ext cx="19200" cy="6743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9"/>
          <p:cNvSpPr/>
          <p:nvPr/>
        </p:nvSpPr>
        <p:spPr>
          <a:xfrm>
            <a:off x="984750" y="6077250"/>
            <a:ext cx="4482900" cy="600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9"/>
          <p:cNvSpPr txBox="1"/>
          <p:nvPr/>
        </p:nvSpPr>
        <p:spPr>
          <a:xfrm>
            <a:off x="7167200" y="4734000"/>
            <a:ext cx="4890300" cy="21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/>
              <a:t>最優先課題「　　　」に対する対応策</a:t>
            </a:r>
            <a:endParaRPr sz="16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</p:txBody>
      </p:sp>
      <p:sp>
        <p:nvSpPr>
          <p:cNvPr id="226" name="Google Shape;226;p19"/>
          <p:cNvSpPr txBox="1"/>
          <p:nvPr/>
        </p:nvSpPr>
        <p:spPr>
          <a:xfrm>
            <a:off x="10150275" y="3192800"/>
            <a:ext cx="1822500" cy="400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>
                <a:solidFill>
                  <a:srgbClr val="FF0000"/>
                </a:solidFill>
              </a:rPr>
              <a:t>①</a:t>
            </a:r>
            <a:r>
              <a:rPr lang="ja-JP" b="1" u="sng">
                <a:solidFill>
                  <a:srgbClr val="FF0000"/>
                </a:solidFill>
              </a:rPr>
              <a:t>重要度順に並べる</a:t>
            </a:r>
            <a:endParaRPr b="1" u="sng">
              <a:solidFill>
                <a:srgbClr val="FF0000"/>
              </a:solidFill>
            </a:endParaRPr>
          </a:p>
        </p:txBody>
      </p:sp>
      <p:cxnSp>
        <p:nvCxnSpPr>
          <p:cNvPr id="227" name="Google Shape;227;p19"/>
          <p:cNvCxnSpPr/>
          <p:nvPr/>
        </p:nvCxnSpPr>
        <p:spPr>
          <a:xfrm>
            <a:off x="7054900" y="63550"/>
            <a:ext cx="19200" cy="6743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28" name="Google Shape;228;p19"/>
          <p:cNvSpPr txBox="1"/>
          <p:nvPr/>
        </p:nvSpPr>
        <p:spPr>
          <a:xfrm>
            <a:off x="7169375" y="0"/>
            <a:ext cx="5022600" cy="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>
                <a:solidFill>
                  <a:schemeClr val="dk1"/>
                </a:solidFill>
              </a:rPr>
              <a:t>問題点への対応（三次元展開）</a:t>
            </a:r>
            <a:endParaRPr sz="2200">
              <a:solidFill>
                <a:schemeClr val="dk1"/>
              </a:solidFill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>
                <a:solidFill>
                  <a:srgbClr val="FF0000"/>
                </a:solidFill>
              </a:rPr>
              <a:t>①重要度</a:t>
            </a:r>
            <a:r>
              <a:rPr lang="ja-JP" sz="2200">
                <a:solidFill>
                  <a:schemeClr val="dk1"/>
                </a:solidFill>
              </a:rPr>
              <a:t>の設定方法</a:t>
            </a:r>
            <a:endParaRPr sz="2200">
              <a:solidFill>
                <a:srgbClr val="000000"/>
              </a:solidFill>
            </a:endParaRPr>
          </a:p>
        </p:txBody>
      </p:sp>
      <p:grpSp>
        <p:nvGrpSpPr>
          <p:cNvPr id="229" name="Google Shape;229;p19"/>
          <p:cNvGrpSpPr/>
          <p:nvPr/>
        </p:nvGrpSpPr>
        <p:grpSpPr>
          <a:xfrm>
            <a:off x="7657700" y="457197"/>
            <a:ext cx="4161741" cy="4344303"/>
            <a:chOff x="4253700" y="70572"/>
            <a:chExt cx="4161741" cy="4344303"/>
          </a:xfrm>
        </p:grpSpPr>
        <p:cxnSp>
          <p:nvCxnSpPr>
            <p:cNvPr id="230" name="Google Shape;230;p19"/>
            <p:cNvCxnSpPr/>
            <p:nvPr/>
          </p:nvCxnSpPr>
          <p:spPr>
            <a:xfrm>
              <a:off x="4597341" y="4126359"/>
              <a:ext cx="38181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231" name="Google Shape;231;p19"/>
            <p:cNvCxnSpPr/>
            <p:nvPr/>
          </p:nvCxnSpPr>
          <p:spPr>
            <a:xfrm rot="-5400000">
              <a:off x="2574758" y="2096622"/>
              <a:ext cx="40521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232" name="Google Shape;232;p19"/>
            <p:cNvSpPr txBox="1"/>
            <p:nvPr/>
          </p:nvSpPr>
          <p:spPr>
            <a:xfrm>
              <a:off x="6072568" y="4046475"/>
              <a:ext cx="867900" cy="36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/>
                <a:t>重要度</a:t>
              </a:r>
              <a:endParaRPr/>
            </a:p>
          </p:txBody>
        </p:sp>
        <p:sp>
          <p:nvSpPr>
            <p:cNvPr id="233" name="Google Shape;233;p19"/>
            <p:cNvSpPr txBox="1"/>
            <p:nvPr/>
          </p:nvSpPr>
          <p:spPr>
            <a:xfrm>
              <a:off x="4253700" y="1636146"/>
              <a:ext cx="347100" cy="92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/>
                <a:t>緊急度</a:t>
              </a:r>
              <a:endParaRPr/>
            </a:p>
          </p:txBody>
        </p:sp>
      </p:grpSp>
      <p:cxnSp>
        <p:nvCxnSpPr>
          <p:cNvPr id="234" name="Google Shape;234;p19"/>
          <p:cNvCxnSpPr/>
          <p:nvPr/>
        </p:nvCxnSpPr>
        <p:spPr>
          <a:xfrm flipH="1">
            <a:off x="7424371" y="4513957"/>
            <a:ext cx="583800" cy="1977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235" name="Google Shape;235;p19"/>
          <p:cNvSpPr txBox="1"/>
          <p:nvPr/>
        </p:nvSpPr>
        <p:spPr>
          <a:xfrm rot="-1199697">
            <a:off x="7206213" y="4281910"/>
            <a:ext cx="867703" cy="368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難易度</a:t>
            </a:r>
            <a:endParaRPr/>
          </a:p>
        </p:txBody>
      </p:sp>
      <p:sp>
        <p:nvSpPr>
          <p:cNvPr id="236" name="Google Shape;236;p19"/>
          <p:cNvSpPr txBox="1"/>
          <p:nvPr/>
        </p:nvSpPr>
        <p:spPr>
          <a:xfrm>
            <a:off x="10705736" y="413372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 w="9525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237" name="Google Shape;237;p19"/>
          <p:cNvSpPr txBox="1"/>
          <p:nvPr/>
        </p:nvSpPr>
        <p:spPr>
          <a:xfrm>
            <a:off x="10794661" y="367652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 w="9525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238" name="Google Shape;238;p19"/>
          <p:cNvSpPr txBox="1"/>
          <p:nvPr/>
        </p:nvSpPr>
        <p:spPr>
          <a:xfrm>
            <a:off x="10909611" y="390512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 w="9525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239" name="Google Shape;239;p19"/>
          <p:cNvSpPr txBox="1"/>
          <p:nvPr/>
        </p:nvSpPr>
        <p:spPr>
          <a:xfrm>
            <a:off x="8105861" y="413372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 w="9525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240" name="Google Shape;240;p19"/>
          <p:cNvSpPr txBox="1"/>
          <p:nvPr/>
        </p:nvSpPr>
        <p:spPr>
          <a:xfrm>
            <a:off x="8144711" y="352412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 w="9525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241" name="Google Shape;241;p19"/>
          <p:cNvSpPr txBox="1"/>
          <p:nvPr/>
        </p:nvSpPr>
        <p:spPr>
          <a:xfrm>
            <a:off x="9176161" y="367652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 w="9525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242" name="Google Shape;242;p19"/>
          <p:cNvSpPr txBox="1"/>
          <p:nvPr/>
        </p:nvSpPr>
        <p:spPr>
          <a:xfrm>
            <a:off x="9777611" y="398132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 w="9525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243" name="Google Shape;243;p19"/>
          <p:cNvSpPr txBox="1"/>
          <p:nvPr/>
        </p:nvSpPr>
        <p:spPr>
          <a:xfrm>
            <a:off x="716728" y="6065450"/>
            <a:ext cx="50919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⓪まず、ここにKJ法の島分けを貼り付けしてください。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必要なら修正して下さい。</a:t>
            </a:r>
            <a:endParaRPr/>
          </a:p>
        </p:txBody>
      </p:sp>
      <p:sp>
        <p:nvSpPr>
          <p:cNvPr id="244" name="Google Shape;244;p19"/>
          <p:cNvSpPr txBox="1"/>
          <p:nvPr/>
        </p:nvSpPr>
        <p:spPr>
          <a:xfrm>
            <a:off x="0" y="0"/>
            <a:ext cx="2574300" cy="4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ja-JP" sz="1800" b="1">
                <a:solidFill>
                  <a:schemeClr val="dk1"/>
                </a:solidFill>
              </a:rPr>
              <a:t>グループ：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19"/>
          <p:cNvSpPr txBox="1"/>
          <p:nvPr/>
        </p:nvSpPr>
        <p:spPr>
          <a:xfrm>
            <a:off x="1178121" y="451338"/>
            <a:ext cx="4169100" cy="4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2000">
                <a:solidFill>
                  <a:schemeClr val="dk1"/>
                </a:solidFill>
              </a:rPr>
              <a:t>◯◯の問題点</a:t>
            </a:r>
            <a:endParaRPr sz="20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2000">
                <a:solidFill>
                  <a:schemeClr val="dk1"/>
                </a:solidFill>
              </a:rPr>
              <a:t>（島分け例示）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19"/>
          <p:cNvSpPr/>
          <p:nvPr/>
        </p:nvSpPr>
        <p:spPr>
          <a:xfrm>
            <a:off x="4984850" y="2323175"/>
            <a:ext cx="1675531" cy="993375"/>
          </a:xfrm>
          <a:custGeom>
            <a:avLst/>
            <a:gdLst/>
            <a:ahLst/>
            <a:cxnLst/>
            <a:rect l="l" t="t" r="r" b="b"/>
            <a:pathLst>
              <a:path w="2538683" h="2721575" extrusionOk="0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19"/>
          <p:cNvSpPr/>
          <p:nvPr/>
        </p:nvSpPr>
        <p:spPr>
          <a:xfrm>
            <a:off x="2735100" y="1835950"/>
            <a:ext cx="1675531" cy="1558102"/>
          </a:xfrm>
          <a:custGeom>
            <a:avLst/>
            <a:gdLst/>
            <a:ahLst/>
            <a:cxnLst/>
            <a:rect l="l" t="t" r="r" b="b"/>
            <a:pathLst>
              <a:path w="2538683" h="2721575" extrusionOk="0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19"/>
          <p:cNvSpPr/>
          <p:nvPr/>
        </p:nvSpPr>
        <p:spPr>
          <a:xfrm>
            <a:off x="4984838" y="839525"/>
            <a:ext cx="1675531" cy="619158"/>
          </a:xfrm>
          <a:custGeom>
            <a:avLst/>
            <a:gdLst/>
            <a:ahLst/>
            <a:cxnLst/>
            <a:rect l="l" t="t" r="r" b="b"/>
            <a:pathLst>
              <a:path w="2538683" h="2721575" extrusionOk="0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19"/>
          <p:cNvSpPr/>
          <p:nvPr/>
        </p:nvSpPr>
        <p:spPr>
          <a:xfrm>
            <a:off x="3989225" y="4115303"/>
            <a:ext cx="1675531" cy="1422023"/>
          </a:xfrm>
          <a:custGeom>
            <a:avLst/>
            <a:gdLst/>
            <a:ahLst/>
            <a:cxnLst/>
            <a:rect l="l" t="t" r="r" b="b"/>
            <a:pathLst>
              <a:path w="2538683" h="2721575" extrusionOk="0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19"/>
          <p:cNvSpPr/>
          <p:nvPr/>
        </p:nvSpPr>
        <p:spPr>
          <a:xfrm>
            <a:off x="420700" y="2486275"/>
            <a:ext cx="1675531" cy="966159"/>
          </a:xfrm>
          <a:custGeom>
            <a:avLst/>
            <a:gdLst/>
            <a:ahLst/>
            <a:cxnLst/>
            <a:rect l="l" t="t" r="r" b="b"/>
            <a:pathLst>
              <a:path w="2538683" h="2721575" extrusionOk="0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1" name="Google Shape;251;p19"/>
          <p:cNvCxnSpPr>
            <a:stCxn id="252" idx="3"/>
          </p:cNvCxnSpPr>
          <p:nvPr/>
        </p:nvCxnSpPr>
        <p:spPr>
          <a:xfrm>
            <a:off x="1362110" y="1077810"/>
            <a:ext cx="1377600" cy="10887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oval" w="sm" len="sm"/>
            <a:tailEnd type="triangle" w="lg" len="lg"/>
          </a:ln>
        </p:spPr>
      </p:cxnSp>
      <p:sp>
        <p:nvSpPr>
          <p:cNvPr id="253" name="Google Shape;253;p19"/>
          <p:cNvSpPr txBox="1"/>
          <p:nvPr/>
        </p:nvSpPr>
        <p:spPr>
          <a:xfrm>
            <a:off x="509592" y="26910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rPr lang="ja-JP" sz="1000">
                <a:solidFill>
                  <a:schemeClr val="dk1"/>
                </a:solidFill>
              </a:rPr>
              <a:t>アイデア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rPr lang="ja-JP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カード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9"/>
          <p:cNvSpPr txBox="1"/>
          <p:nvPr/>
        </p:nvSpPr>
        <p:spPr>
          <a:xfrm>
            <a:off x="4245600" y="3984514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255" name="Google Shape;255;p19"/>
          <p:cNvSpPr txBox="1"/>
          <p:nvPr/>
        </p:nvSpPr>
        <p:spPr>
          <a:xfrm>
            <a:off x="677073" y="229873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000" b="1" i="0" u="none" strike="noStrike" cap="none">
                <a:solidFill>
                  <a:schemeClr val="dk1"/>
                </a:solidFill>
              </a:rPr>
              <a:t>島のタイトル</a:t>
            </a:r>
            <a:endParaRPr sz="1000" b="1">
              <a:solidFill>
                <a:schemeClr val="dk1"/>
              </a:solidFill>
            </a:endParaRPr>
          </a:p>
        </p:txBody>
      </p:sp>
      <p:sp>
        <p:nvSpPr>
          <p:cNvPr id="256" name="Google Shape;256;p19"/>
          <p:cNvSpPr txBox="1"/>
          <p:nvPr/>
        </p:nvSpPr>
        <p:spPr>
          <a:xfrm>
            <a:off x="2955660" y="165294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257" name="Google Shape;257;p19"/>
          <p:cNvSpPr txBox="1"/>
          <p:nvPr/>
        </p:nvSpPr>
        <p:spPr>
          <a:xfrm>
            <a:off x="5224373" y="216007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258" name="Google Shape;258;p19"/>
          <p:cNvSpPr txBox="1"/>
          <p:nvPr/>
        </p:nvSpPr>
        <p:spPr>
          <a:xfrm>
            <a:off x="5224386" y="68672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259" name="Google Shape;259;p19"/>
          <p:cNvSpPr txBox="1"/>
          <p:nvPr/>
        </p:nvSpPr>
        <p:spPr>
          <a:xfrm>
            <a:off x="1311542" y="26910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19"/>
          <p:cNvSpPr txBox="1"/>
          <p:nvPr/>
        </p:nvSpPr>
        <p:spPr>
          <a:xfrm>
            <a:off x="509592" y="30588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19"/>
          <p:cNvSpPr txBox="1"/>
          <p:nvPr/>
        </p:nvSpPr>
        <p:spPr>
          <a:xfrm>
            <a:off x="1311542" y="30588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19"/>
          <p:cNvSpPr txBox="1"/>
          <p:nvPr/>
        </p:nvSpPr>
        <p:spPr>
          <a:xfrm>
            <a:off x="4466992" y="43602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19"/>
          <p:cNvSpPr txBox="1"/>
          <p:nvPr/>
        </p:nvSpPr>
        <p:spPr>
          <a:xfrm>
            <a:off x="4061917" y="47359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19"/>
          <p:cNvSpPr txBox="1"/>
          <p:nvPr/>
        </p:nvSpPr>
        <p:spPr>
          <a:xfrm>
            <a:off x="4902455" y="47359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19"/>
          <p:cNvSpPr txBox="1"/>
          <p:nvPr/>
        </p:nvSpPr>
        <p:spPr>
          <a:xfrm>
            <a:off x="4061917" y="51116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19"/>
          <p:cNvSpPr txBox="1"/>
          <p:nvPr/>
        </p:nvSpPr>
        <p:spPr>
          <a:xfrm>
            <a:off x="5049492" y="25680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19"/>
          <p:cNvSpPr txBox="1"/>
          <p:nvPr/>
        </p:nvSpPr>
        <p:spPr>
          <a:xfrm>
            <a:off x="4902455" y="51116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19"/>
          <p:cNvSpPr txBox="1"/>
          <p:nvPr/>
        </p:nvSpPr>
        <p:spPr>
          <a:xfrm>
            <a:off x="5851442" y="25680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19"/>
          <p:cNvSpPr txBox="1"/>
          <p:nvPr/>
        </p:nvSpPr>
        <p:spPr>
          <a:xfrm>
            <a:off x="5462605" y="2899182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19"/>
          <p:cNvSpPr txBox="1"/>
          <p:nvPr/>
        </p:nvSpPr>
        <p:spPr>
          <a:xfrm>
            <a:off x="5064805" y="10769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rPr lang="ja-JP" sz="1000">
                <a:solidFill>
                  <a:schemeClr val="dk1"/>
                </a:solidFill>
              </a:rPr>
              <a:t>アイデア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rPr lang="ja-JP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カード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19"/>
          <p:cNvSpPr txBox="1"/>
          <p:nvPr/>
        </p:nvSpPr>
        <p:spPr>
          <a:xfrm>
            <a:off x="5884680" y="10769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19"/>
          <p:cNvSpPr txBox="1"/>
          <p:nvPr/>
        </p:nvSpPr>
        <p:spPr>
          <a:xfrm>
            <a:off x="1340342" y="49306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19"/>
          <p:cNvSpPr txBox="1"/>
          <p:nvPr/>
        </p:nvSpPr>
        <p:spPr>
          <a:xfrm>
            <a:off x="2802017" y="20168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19"/>
          <p:cNvSpPr txBox="1"/>
          <p:nvPr/>
        </p:nvSpPr>
        <p:spPr>
          <a:xfrm>
            <a:off x="2799917" y="2672732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19"/>
          <p:cNvSpPr txBox="1"/>
          <p:nvPr/>
        </p:nvSpPr>
        <p:spPr>
          <a:xfrm>
            <a:off x="420692" y="1252482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19"/>
          <p:cNvSpPr txBox="1"/>
          <p:nvPr/>
        </p:nvSpPr>
        <p:spPr>
          <a:xfrm>
            <a:off x="3642267" y="20168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19"/>
          <p:cNvSpPr txBox="1"/>
          <p:nvPr/>
        </p:nvSpPr>
        <p:spPr>
          <a:xfrm>
            <a:off x="2799905" y="30006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19"/>
          <p:cNvSpPr txBox="1"/>
          <p:nvPr/>
        </p:nvSpPr>
        <p:spPr>
          <a:xfrm>
            <a:off x="3642267" y="30006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19"/>
          <p:cNvSpPr txBox="1"/>
          <p:nvPr/>
        </p:nvSpPr>
        <p:spPr>
          <a:xfrm>
            <a:off x="2802017" y="23447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9"/>
          <p:cNvSpPr txBox="1"/>
          <p:nvPr/>
        </p:nvSpPr>
        <p:spPr>
          <a:xfrm>
            <a:off x="3642267" y="23447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9"/>
          <p:cNvSpPr txBox="1"/>
          <p:nvPr/>
        </p:nvSpPr>
        <p:spPr>
          <a:xfrm>
            <a:off x="3642267" y="26727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2" name="Google Shape;282;p19"/>
          <p:cNvCxnSpPr>
            <a:endCxn id="283" idx="0"/>
          </p:cNvCxnSpPr>
          <p:nvPr/>
        </p:nvCxnSpPr>
        <p:spPr>
          <a:xfrm flipH="1">
            <a:off x="1724685" y="3413723"/>
            <a:ext cx="1351500" cy="12165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oval" w="sm" len="sm"/>
            <a:tailEnd type="triangle" w="lg" len="lg"/>
          </a:ln>
        </p:spPr>
      </p:cxnSp>
      <p:cxnSp>
        <p:nvCxnSpPr>
          <p:cNvPr id="284" name="Google Shape;284;p19"/>
          <p:cNvCxnSpPr>
            <a:stCxn id="257" idx="0"/>
          </p:cNvCxnSpPr>
          <p:nvPr/>
        </p:nvCxnSpPr>
        <p:spPr>
          <a:xfrm rot="10800000">
            <a:off x="5800373" y="1449078"/>
            <a:ext cx="5400" cy="7110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triangle" w="lg" len="lg"/>
            <a:tailEnd type="triangle" w="lg" len="lg"/>
          </a:ln>
        </p:spPr>
      </p:cxnSp>
      <p:cxnSp>
        <p:nvCxnSpPr>
          <p:cNvPr id="285" name="Google Shape;285;p19"/>
          <p:cNvCxnSpPr>
            <a:stCxn id="254" idx="0"/>
          </p:cNvCxnSpPr>
          <p:nvPr/>
        </p:nvCxnSpPr>
        <p:spPr>
          <a:xfrm rot="10800000">
            <a:off x="3989100" y="3393214"/>
            <a:ext cx="837900" cy="5913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triangle" w="lg" len="lg"/>
            <a:tailEnd type="triangle" w="lg" len="lg"/>
          </a:ln>
        </p:spPr>
      </p:cxnSp>
      <p:cxnSp>
        <p:nvCxnSpPr>
          <p:cNvPr id="286" name="Google Shape;286;p19"/>
          <p:cNvCxnSpPr/>
          <p:nvPr/>
        </p:nvCxnSpPr>
        <p:spPr>
          <a:xfrm>
            <a:off x="4417350" y="2618625"/>
            <a:ext cx="565800" cy="2097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oval" w="sm" len="sm"/>
            <a:tailEnd type="triangle" w="lg" len="lg"/>
          </a:ln>
        </p:spPr>
      </p:cxnSp>
      <p:sp>
        <p:nvSpPr>
          <p:cNvPr id="287" name="Google Shape;287;p19"/>
          <p:cNvSpPr txBox="1"/>
          <p:nvPr/>
        </p:nvSpPr>
        <p:spPr>
          <a:xfrm>
            <a:off x="2195575" y="0"/>
            <a:ext cx="21342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/>
              <a:t>問題点の抽出</a:t>
            </a:r>
            <a:endParaRPr sz="2200">
              <a:solidFill>
                <a:srgbClr val="000000"/>
              </a:solidFill>
            </a:endParaRPr>
          </a:p>
        </p:txBody>
      </p:sp>
      <p:sp>
        <p:nvSpPr>
          <p:cNvPr id="252" name="Google Shape;252;p19"/>
          <p:cNvSpPr txBox="1"/>
          <p:nvPr/>
        </p:nvSpPr>
        <p:spPr>
          <a:xfrm>
            <a:off x="199310" y="942810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283" name="Google Shape;283;p19"/>
          <p:cNvSpPr txBox="1"/>
          <p:nvPr/>
        </p:nvSpPr>
        <p:spPr>
          <a:xfrm>
            <a:off x="1143285" y="4630223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288" name="Google Shape;288;p19"/>
          <p:cNvSpPr txBox="1"/>
          <p:nvPr/>
        </p:nvSpPr>
        <p:spPr>
          <a:xfrm>
            <a:off x="8767336" y="390512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 w="9525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>
            <a:outerShdw blurRad="50800" dist="38100" dir="20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289" name="Google Shape;289;p19"/>
          <p:cNvSpPr/>
          <p:nvPr/>
        </p:nvSpPr>
        <p:spPr>
          <a:xfrm>
            <a:off x="8465850" y="4030050"/>
            <a:ext cx="3032400" cy="111000"/>
          </a:xfrm>
          <a:prstGeom prst="rightArrow">
            <a:avLst>
              <a:gd name="adj1" fmla="val 50000"/>
              <a:gd name="adj2" fmla="val 195023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90" name="Google Shape;290;p19"/>
          <p:cNvCxnSpPr/>
          <p:nvPr/>
        </p:nvCxnSpPr>
        <p:spPr>
          <a:xfrm rot="10800000" flipH="1">
            <a:off x="2107063" y="2663450"/>
            <a:ext cx="565800" cy="2997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oval" w="sm" len="sm"/>
            <a:tailEnd type="triangle" w="lg" len="lg"/>
          </a:ln>
        </p:spPr>
      </p:cxnSp>
      <p:sp>
        <p:nvSpPr>
          <p:cNvPr id="291" name="Google Shape;291;p19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" name="Google Shape;296;p20"/>
          <p:cNvGrpSpPr/>
          <p:nvPr/>
        </p:nvGrpSpPr>
        <p:grpSpPr>
          <a:xfrm>
            <a:off x="0" y="0"/>
            <a:ext cx="12191975" cy="6888900"/>
            <a:chOff x="0" y="0"/>
            <a:chExt cx="12191975" cy="6888900"/>
          </a:xfrm>
        </p:grpSpPr>
        <p:sp>
          <p:nvSpPr>
            <p:cNvPr id="297" name="Google Shape;297;p20"/>
            <p:cNvSpPr txBox="1"/>
            <p:nvPr/>
          </p:nvSpPr>
          <p:spPr>
            <a:xfrm>
              <a:off x="7167200" y="4734000"/>
              <a:ext cx="4890300" cy="215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600"/>
                <a:t>最優先課題「　　　」に対する対応策</a:t>
              </a:r>
              <a:endParaRPr sz="1600"/>
            </a:p>
            <a:p>
              <a:pPr marL="457200" lvl="0" indent="-317500" algn="l" rtl="0">
                <a:spcBef>
                  <a:spcPts val="0"/>
                </a:spcBef>
                <a:spcAft>
                  <a:spcPts val="0"/>
                </a:spcAft>
                <a:buSzPts val="1400"/>
                <a:buAutoNum type="arabicPeriod"/>
              </a:pPr>
              <a:endParaRPr/>
            </a:p>
            <a:p>
              <a:pPr marL="457200" lvl="0" indent="-317500" algn="l" rtl="0">
                <a:spcBef>
                  <a:spcPts val="0"/>
                </a:spcBef>
                <a:spcAft>
                  <a:spcPts val="0"/>
                </a:spcAft>
                <a:buSzPts val="1400"/>
                <a:buAutoNum type="arabicPeriod"/>
              </a:pPr>
              <a:endParaRPr/>
            </a:p>
            <a:p>
              <a:pPr marL="457200" lvl="0" indent="-317500" algn="l" rtl="0">
                <a:spcBef>
                  <a:spcPts val="0"/>
                </a:spcBef>
                <a:spcAft>
                  <a:spcPts val="0"/>
                </a:spcAft>
                <a:buSzPts val="1400"/>
                <a:buAutoNum type="arabicPeriod"/>
              </a:pPr>
              <a:endParaRPr/>
            </a:p>
            <a:p>
              <a:pPr marL="457200" lvl="0" indent="-317500" algn="l" rtl="0">
                <a:spcBef>
                  <a:spcPts val="0"/>
                </a:spcBef>
                <a:spcAft>
                  <a:spcPts val="0"/>
                </a:spcAft>
                <a:buSzPts val="1400"/>
                <a:buAutoNum type="arabicPeriod"/>
              </a:pPr>
              <a:endParaRPr/>
            </a:p>
            <a:p>
              <a:pPr marL="457200" lvl="0" indent="-317500" algn="l" rtl="0">
                <a:spcBef>
                  <a:spcPts val="0"/>
                </a:spcBef>
                <a:spcAft>
                  <a:spcPts val="0"/>
                </a:spcAft>
                <a:buSzPts val="1400"/>
                <a:buAutoNum type="arabicPeriod"/>
              </a:pPr>
              <a:endParaRPr/>
            </a:p>
            <a:p>
              <a:pPr marL="457200" lvl="0" indent="-317500" algn="l" rtl="0">
                <a:spcBef>
                  <a:spcPts val="0"/>
                </a:spcBef>
                <a:spcAft>
                  <a:spcPts val="0"/>
                </a:spcAft>
                <a:buSzPts val="1400"/>
                <a:buAutoNum type="arabicPeriod"/>
              </a:pPr>
              <a:endParaRPr/>
            </a:p>
            <a:p>
              <a:pPr marL="457200" lvl="0" indent="-317500" algn="l" rtl="0">
                <a:spcBef>
                  <a:spcPts val="0"/>
                </a:spcBef>
                <a:spcAft>
                  <a:spcPts val="0"/>
                </a:spcAft>
                <a:buSzPts val="1400"/>
                <a:buAutoNum type="arabicPeriod"/>
              </a:pPr>
              <a:endParaRPr/>
            </a:p>
            <a:p>
              <a:pPr marL="457200" lvl="0" indent="-317500" algn="l" rtl="0">
                <a:spcBef>
                  <a:spcPts val="0"/>
                </a:spcBef>
                <a:spcAft>
                  <a:spcPts val="0"/>
                </a:spcAft>
                <a:buSzPts val="1400"/>
                <a:buAutoNum type="arabicPeriod"/>
              </a:pPr>
              <a:endParaRPr/>
            </a:p>
          </p:txBody>
        </p:sp>
        <p:cxnSp>
          <p:nvCxnSpPr>
            <p:cNvPr id="298" name="Google Shape;298;p20"/>
            <p:cNvCxnSpPr/>
            <p:nvPr/>
          </p:nvCxnSpPr>
          <p:spPr>
            <a:xfrm>
              <a:off x="7054900" y="63550"/>
              <a:ext cx="19200" cy="6743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sp>
          <p:nvSpPr>
            <p:cNvPr id="299" name="Google Shape;299;p20"/>
            <p:cNvSpPr txBox="1"/>
            <p:nvPr/>
          </p:nvSpPr>
          <p:spPr>
            <a:xfrm>
              <a:off x="7169375" y="0"/>
              <a:ext cx="5022600" cy="83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 lnSpcReduction="10000"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>
                  <a:solidFill>
                    <a:schemeClr val="dk1"/>
                  </a:solidFill>
                </a:rPr>
                <a:t>問題点への対応（三次元展開）</a:t>
              </a:r>
              <a:endParaRPr sz="2200">
                <a:solidFill>
                  <a:schemeClr val="dk1"/>
                </a:solidFill>
              </a:endParaRPr>
            </a:p>
            <a:p>
              <a:pPr marL="457200" lvl="0" indent="45720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>
                  <a:solidFill>
                    <a:srgbClr val="0000FF"/>
                  </a:solidFill>
                </a:rPr>
                <a:t>②緊急度</a:t>
              </a:r>
              <a:r>
                <a:rPr lang="ja-JP" sz="2200">
                  <a:solidFill>
                    <a:schemeClr val="dk1"/>
                  </a:solidFill>
                </a:rPr>
                <a:t>の設定方法</a:t>
              </a:r>
              <a:endParaRPr sz="2200">
                <a:solidFill>
                  <a:srgbClr val="000000"/>
                </a:solidFill>
              </a:endParaRPr>
            </a:p>
          </p:txBody>
        </p:sp>
        <p:cxnSp>
          <p:nvCxnSpPr>
            <p:cNvPr id="300" name="Google Shape;300;p20"/>
            <p:cNvCxnSpPr/>
            <p:nvPr/>
          </p:nvCxnSpPr>
          <p:spPr>
            <a:xfrm>
              <a:off x="8001341" y="4512984"/>
              <a:ext cx="38181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301" name="Google Shape;301;p20"/>
            <p:cNvCxnSpPr/>
            <p:nvPr/>
          </p:nvCxnSpPr>
          <p:spPr>
            <a:xfrm rot="-5400000">
              <a:off x="5978758" y="2483247"/>
              <a:ext cx="40521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302" name="Google Shape;302;p20"/>
            <p:cNvSpPr txBox="1"/>
            <p:nvPr/>
          </p:nvSpPr>
          <p:spPr>
            <a:xfrm>
              <a:off x="9476568" y="4433100"/>
              <a:ext cx="867900" cy="36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/>
                <a:t>重要度</a:t>
              </a:r>
              <a:endParaRPr/>
            </a:p>
          </p:txBody>
        </p:sp>
        <p:sp>
          <p:nvSpPr>
            <p:cNvPr id="303" name="Google Shape;303;p20"/>
            <p:cNvSpPr txBox="1"/>
            <p:nvPr/>
          </p:nvSpPr>
          <p:spPr>
            <a:xfrm>
              <a:off x="7657700" y="2022771"/>
              <a:ext cx="347100" cy="92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/>
                <a:t>緊急度</a:t>
              </a:r>
              <a:endParaRPr/>
            </a:p>
          </p:txBody>
        </p:sp>
        <p:cxnSp>
          <p:nvCxnSpPr>
            <p:cNvPr id="304" name="Google Shape;304;p20"/>
            <p:cNvCxnSpPr/>
            <p:nvPr/>
          </p:nvCxnSpPr>
          <p:spPr>
            <a:xfrm flipH="1">
              <a:off x="7424371" y="4513957"/>
              <a:ext cx="583800" cy="19770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305" name="Google Shape;305;p20"/>
            <p:cNvSpPr txBox="1"/>
            <p:nvPr/>
          </p:nvSpPr>
          <p:spPr>
            <a:xfrm rot="-1199697">
              <a:off x="7206213" y="4281910"/>
              <a:ext cx="867703" cy="3686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/>
                <a:t>難易度</a:t>
              </a:r>
              <a:endParaRPr/>
            </a:p>
          </p:txBody>
        </p:sp>
        <p:cxnSp>
          <p:nvCxnSpPr>
            <p:cNvPr id="306" name="Google Shape;306;p20"/>
            <p:cNvCxnSpPr>
              <a:stCxn id="307" idx="0"/>
              <a:endCxn id="308" idx="2"/>
            </p:cNvCxnSpPr>
            <p:nvPr/>
          </p:nvCxnSpPr>
          <p:spPr>
            <a:xfrm rot="10800000">
              <a:off x="8726111" y="1128278"/>
              <a:ext cx="0" cy="3173100"/>
            </a:xfrm>
            <a:prstGeom prst="straightConnector1">
              <a:avLst/>
            </a:prstGeom>
            <a:noFill/>
            <a:ln w="28575" cap="flat" cmpd="sng">
              <a:solidFill>
                <a:srgbClr val="0000FF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309" name="Google Shape;309;p20"/>
            <p:cNvCxnSpPr>
              <a:stCxn id="310" idx="0"/>
              <a:endCxn id="311" idx="2"/>
            </p:cNvCxnSpPr>
            <p:nvPr/>
          </p:nvCxnSpPr>
          <p:spPr>
            <a:xfrm rot="10800000">
              <a:off x="11373361" y="1223678"/>
              <a:ext cx="2700" cy="3230100"/>
            </a:xfrm>
            <a:prstGeom prst="straightConnector1">
              <a:avLst/>
            </a:prstGeom>
            <a:noFill/>
            <a:ln w="28575" cap="flat" cmpd="sng">
              <a:solidFill>
                <a:srgbClr val="0000FF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312" name="Google Shape;312;p20"/>
            <p:cNvSpPr txBox="1"/>
            <p:nvPr/>
          </p:nvSpPr>
          <p:spPr>
            <a:xfrm>
              <a:off x="9352375" y="2209825"/>
              <a:ext cx="17931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b="1">
                  <a:solidFill>
                    <a:srgbClr val="0000FF"/>
                  </a:solidFill>
                </a:rPr>
                <a:t>②</a:t>
              </a:r>
              <a:r>
                <a:rPr lang="ja-JP" b="1" u="sng">
                  <a:solidFill>
                    <a:srgbClr val="0000FF"/>
                  </a:solidFill>
                </a:rPr>
                <a:t>緊急度順に並べる</a:t>
              </a:r>
              <a:endParaRPr b="1" u="sng">
                <a:solidFill>
                  <a:srgbClr val="0000FF"/>
                </a:solidFill>
              </a:endParaRPr>
            </a:p>
          </p:txBody>
        </p:sp>
        <p:sp>
          <p:nvSpPr>
            <p:cNvPr id="313" name="Google Shape;313;p20"/>
            <p:cNvSpPr txBox="1"/>
            <p:nvPr/>
          </p:nvSpPr>
          <p:spPr>
            <a:xfrm>
              <a:off x="10705736" y="49109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w="9525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310" name="Google Shape;310;p20"/>
            <p:cNvSpPr txBox="1"/>
            <p:nvPr/>
          </p:nvSpPr>
          <p:spPr>
            <a:xfrm>
              <a:off x="10794661" y="44537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w="9525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314" name="Google Shape;314;p20"/>
            <p:cNvSpPr txBox="1"/>
            <p:nvPr/>
          </p:nvSpPr>
          <p:spPr>
            <a:xfrm>
              <a:off x="10909611" y="46823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w="9525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315" name="Google Shape;315;p20"/>
            <p:cNvSpPr txBox="1"/>
            <p:nvPr/>
          </p:nvSpPr>
          <p:spPr>
            <a:xfrm>
              <a:off x="8105861" y="49109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w="9525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307" name="Google Shape;307;p20"/>
            <p:cNvSpPr txBox="1"/>
            <p:nvPr/>
          </p:nvSpPr>
          <p:spPr>
            <a:xfrm>
              <a:off x="8144711" y="43013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w="9525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316" name="Google Shape;316;p20"/>
            <p:cNvSpPr txBox="1"/>
            <p:nvPr/>
          </p:nvSpPr>
          <p:spPr>
            <a:xfrm>
              <a:off x="9777611" y="47585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w="9525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317" name="Google Shape;317;p20"/>
            <p:cNvSpPr txBox="1"/>
            <p:nvPr/>
          </p:nvSpPr>
          <p:spPr>
            <a:xfrm>
              <a:off x="10705736" y="17340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w="9525" cap="flat" cmpd="sng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311" name="Google Shape;311;p20"/>
            <p:cNvSpPr txBox="1"/>
            <p:nvPr/>
          </p:nvSpPr>
          <p:spPr>
            <a:xfrm>
              <a:off x="10791836" y="9538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w="9525" cap="flat" cmpd="sng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318" name="Google Shape;318;p20"/>
            <p:cNvSpPr txBox="1"/>
            <p:nvPr/>
          </p:nvSpPr>
          <p:spPr>
            <a:xfrm>
              <a:off x="8105861" y="33744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w="9525" cap="flat" cmpd="sng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308" name="Google Shape;308;p20"/>
            <p:cNvSpPr txBox="1"/>
            <p:nvPr/>
          </p:nvSpPr>
          <p:spPr>
            <a:xfrm>
              <a:off x="8144711" y="858165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w="9525" cap="flat" cmpd="sng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319" name="Google Shape;319;p20"/>
            <p:cNvSpPr txBox="1"/>
            <p:nvPr/>
          </p:nvSpPr>
          <p:spPr>
            <a:xfrm>
              <a:off x="8767336" y="16242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w="9525" cap="flat" cmpd="sng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320" name="Google Shape;320;p20"/>
            <p:cNvSpPr txBox="1"/>
            <p:nvPr/>
          </p:nvSpPr>
          <p:spPr>
            <a:xfrm>
              <a:off x="9176161" y="37749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w="9525" cap="flat" cmpd="sng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321" name="Google Shape;321;p20"/>
            <p:cNvSpPr txBox="1"/>
            <p:nvPr/>
          </p:nvSpPr>
          <p:spPr>
            <a:xfrm>
              <a:off x="9777611" y="2815853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w="9525" cap="flat" cmpd="sng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cxnSp>
          <p:nvCxnSpPr>
            <p:cNvPr id="322" name="Google Shape;322;p20"/>
            <p:cNvCxnSpPr>
              <a:stCxn id="315" idx="0"/>
              <a:endCxn id="318" idx="2"/>
            </p:cNvCxnSpPr>
            <p:nvPr/>
          </p:nvCxnSpPr>
          <p:spPr>
            <a:xfrm rot="10800000">
              <a:off x="8687261" y="3644378"/>
              <a:ext cx="0" cy="1266600"/>
            </a:xfrm>
            <a:prstGeom prst="straightConnector1">
              <a:avLst/>
            </a:prstGeom>
            <a:noFill/>
            <a:ln w="28575" cap="flat" cmpd="sng">
              <a:solidFill>
                <a:srgbClr val="0000FF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323" name="Google Shape;323;p20"/>
            <p:cNvCxnSpPr>
              <a:stCxn id="324" idx="0"/>
              <a:endCxn id="320" idx="2"/>
            </p:cNvCxnSpPr>
            <p:nvPr/>
          </p:nvCxnSpPr>
          <p:spPr>
            <a:xfrm rot="10800000">
              <a:off x="9757561" y="4044903"/>
              <a:ext cx="0" cy="412200"/>
            </a:xfrm>
            <a:prstGeom prst="straightConnector1">
              <a:avLst/>
            </a:prstGeom>
            <a:noFill/>
            <a:ln w="28575" cap="flat" cmpd="sng">
              <a:solidFill>
                <a:srgbClr val="0000FF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325" name="Google Shape;325;p20"/>
            <p:cNvCxnSpPr>
              <a:stCxn id="316" idx="0"/>
              <a:endCxn id="321" idx="2"/>
            </p:cNvCxnSpPr>
            <p:nvPr/>
          </p:nvCxnSpPr>
          <p:spPr>
            <a:xfrm rot="10800000">
              <a:off x="10359011" y="3085778"/>
              <a:ext cx="0" cy="1672800"/>
            </a:xfrm>
            <a:prstGeom prst="straightConnector1">
              <a:avLst/>
            </a:prstGeom>
            <a:noFill/>
            <a:ln w="28575" cap="flat" cmpd="sng">
              <a:solidFill>
                <a:srgbClr val="0000FF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324" name="Google Shape;324;p20"/>
            <p:cNvSpPr txBox="1"/>
            <p:nvPr/>
          </p:nvSpPr>
          <p:spPr>
            <a:xfrm>
              <a:off x="9176161" y="4457103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w="9525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cxnSp>
          <p:nvCxnSpPr>
            <p:cNvPr id="326" name="Google Shape;326;p20"/>
            <p:cNvCxnSpPr>
              <a:stCxn id="313" idx="0"/>
              <a:endCxn id="317" idx="2"/>
            </p:cNvCxnSpPr>
            <p:nvPr/>
          </p:nvCxnSpPr>
          <p:spPr>
            <a:xfrm rot="10800000">
              <a:off x="11287136" y="2003978"/>
              <a:ext cx="0" cy="2907000"/>
            </a:xfrm>
            <a:prstGeom prst="straightConnector1">
              <a:avLst/>
            </a:prstGeom>
            <a:noFill/>
            <a:ln w="28575" cap="flat" cmpd="sng">
              <a:solidFill>
                <a:srgbClr val="0000FF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327" name="Google Shape;327;p20"/>
            <p:cNvCxnSpPr>
              <a:stCxn id="328" idx="0"/>
              <a:endCxn id="319" idx="2"/>
            </p:cNvCxnSpPr>
            <p:nvPr/>
          </p:nvCxnSpPr>
          <p:spPr>
            <a:xfrm rot="10800000">
              <a:off x="9348736" y="1894178"/>
              <a:ext cx="0" cy="2788200"/>
            </a:xfrm>
            <a:prstGeom prst="straightConnector1">
              <a:avLst/>
            </a:prstGeom>
            <a:noFill/>
            <a:ln w="28575" cap="flat" cmpd="sng">
              <a:solidFill>
                <a:srgbClr val="0000FF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329" name="Google Shape;329;p20"/>
            <p:cNvCxnSpPr>
              <a:stCxn id="314" idx="0"/>
              <a:endCxn id="330" idx="2"/>
            </p:cNvCxnSpPr>
            <p:nvPr/>
          </p:nvCxnSpPr>
          <p:spPr>
            <a:xfrm rot="10800000">
              <a:off x="11491011" y="3363878"/>
              <a:ext cx="0" cy="1318500"/>
            </a:xfrm>
            <a:prstGeom prst="straightConnector1">
              <a:avLst/>
            </a:prstGeom>
            <a:noFill/>
            <a:ln w="28575" cap="flat" cmpd="sng">
              <a:solidFill>
                <a:srgbClr val="0000FF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330" name="Google Shape;330;p20"/>
            <p:cNvSpPr txBox="1"/>
            <p:nvPr/>
          </p:nvSpPr>
          <p:spPr>
            <a:xfrm>
              <a:off x="10909611" y="3093890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w="9525" cap="flat" cmpd="sng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sp>
          <p:nvSpPr>
            <p:cNvPr id="328" name="Google Shape;328;p20"/>
            <p:cNvSpPr txBox="1"/>
            <p:nvPr/>
          </p:nvSpPr>
          <p:spPr>
            <a:xfrm>
              <a:off x="8767336" y="46823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w="9525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000" b="1" i="0" u="none" strike="noStrike" cap="none">
                <a:solidFill>
                  <a:schemeClr val="dk1"/>
                </a:solidFill>
              </a:endParaRPr>
            </a:p>
          </p:txBody>
        </p:sp>
        <p:grpSp>
          <p:nvGrpSpPr>
            <p:cNvPr id="331" name="Google Shape;331;p20"/>
            <p:cNvGrpSpPr/>
            <p:nvPr/>
          </p:nvGrpSpPr>
          <p:grpSpPr>
            <a:xfrm>
              <a:off x="0" y="0"/>
              <a:ext cx="6660381" cy="5537326"/>
              <a:chOff x="0" y="0"/>
              <a:chExt cx="6660381" cy="5537326"/>
            </a:xfrm>
          </p:grpSpPr>
          <p:sp>
            <p:nvSpPr>
              <p:cNvPr id="332" name="Google Shape;332;p20"/>
              <p:cNvSpPr txBox="1"/>
              <p:nvPr/>
            </p:nvSpPr>
            <p:spPr>
              <a:xfrm>
                <a:off x="0" y="0"/>
                <a:ext cx="2574300" cy="451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36000" tIns="36000" rIns="36000" bIns="360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4800"/>
                  <a:buFont typeface="Arial"/>
                  <a:buNone/>
                </a:pPr>
                <a:r>
                  <a:rPr lang="ja-JP" sz="1800" b="1">
                    <a:solidFill>
                      <a:schemeClr val="dk1"/>
                    </a:solidFill>
                  </a:rPr>
                  <a:t>グループ：</a:t>
                </a: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3" name="Google Shape;333;p20"/>
              <p:cNvSpPr txBox="1"/>
              <p:nvPr/>
            </p:nvSpPr>
            <p:spPr>
              <a:xfrm>
                <a:off x="1178121" y="451338"/>
                <a:ext cx="4169100" cy="451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36000" tIns="36000" rIns="36000" bIns="3600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Arial"/>
                  <a:buNone/>
                </a:pPr>
                <a:r>
                  <a:rPr lang="ja-JP" sz="2000">
                    <a:solidFill>
                      <a:schemeClr val="dk1"/>
                    </a:solidFill>
                  </a:rPr>
                  <a:t>◯◯の問題点</a:t>
                </a:r>
                <a:endParaRPr sz="2000">
                  <a:solidFill>
                    <a:schemeClr val="dk1"/>
                  </a:solidFill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Arial"/>
                  <a:buNone/>
                </a:pPr>
                <a:r>
                  <a:rPr lang="ja-JP" sz="2000">
                    <a:solidFill>
                      <a:schemeClr val="dk1"/>
                    </a:solidFill>
                  </a:rPr>
                  <a:t>（島分け例示）</a:t>
                </a:r>
                <a:endParaRPr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4" name="Google Shape;334;p20"/>
              <p:cNvSpPr/>
              <p:nvPr/>
            </p:nvSpPr>
            <p:spPr>
              <a:xfrm>
                <a:off x="4984850" y="2323175"/>
                <a:ext cx="1675531" cy="993375"/>
              </a:xfrm>
              <a:custGeom>
                <a:avLst/>
                <a:gdLst/>
                <a:ahLst/>
                <a:cxnLst/>
                <a:rect l="l" t="t" r="r" b="b"/>
                <a:pathLst>
                  <a:path w="2538683" h="2721575" extrusionOk="0">
                    <a:moveTo>
                      <a:pt x="0" y="120740"/>
                    </a:moveTo>
                    <a:cubicBezTo>
                      <a:pt x="803" y="50961"/>
                      <a:pt x="54797" y="-1960"/>
                      <a:pt x="120740" y="0"/>
                    </a:cubicBezTo>
                    <a:cubicBezTo>
                      <a:pt x="365706" y="20578"/>
                      <a:pt x="423196" y="-24729"/>
                      <a:pt x="718013" y="0"/>
                    </a:cubicBezTo>
                    <a:cubicBezTo>
                      <a:pt x="1012830" y="24729"/>
                      <a:pt x="984550" y="-18529"/>
                      <a:pt x="1246369" y="0"/>
                    </a:cubicBezTo>
                    <a:cubicBezTo>
                      <a:pt x="1508188" y="18529"/>
                      <a:pt x="1645860" y="17949"/>
                      <a:pt x="1774726" y="0"/>
                    </a:cubicBezTo>
                    <a:cubicBezTo>
                      <a:pt x="1903592" y="-17949"/>
                      <a:pt x="2156824" y="-31887"/>
                      <a:pt x="2417943" y="0"/>
                    </a:cubicBezTo>
                    <a:cubicBezTo>
                      <a:pt x="2480022" y="-2849"/>
                      <a:pt x="2540434" y="52938"/>
                      <a:pt x="2538683" y="120740"/>
                    </a:cubicBezTo>
                    <a:cubicBezTo>
                      <a:pt x="2533819" y="347793"/>
                      <a:pt x="2560551" y="442621"/>
                      <a:pt x="2538683" y="715963"/>
                    </a:cubicBezTo>
                    <a:cubicBezTo>
                      <a:pt x="2516815" y="989305"/>
                      <a:pt x="2545549" y="1063881"/>
                      <a:pt x="2538683" y="1311186"/>
                    </a:cubicBezTo>
                    <a:cubicBezTo>
                      <a:pt x="2531817" y="1558491"/>
                      <a:pt x="2559150" y="1655040"/>
                      <a:pt x="2538683" y="1931209"/>
                    </a:cubicBezTo>
                    <a:cubicBezTo>
                      <a:pt x="2518216" y="2207378"/>
                      <a:pt x="2566143" y="2354781"/>
                      <a:pt x="2538683" y="2600835"/>
                    </a:cubicBezTo>
                    <a:cubicBezTo>
                      <a:pt x="2540132" y="2664790"/>
                      <a:pt x="2484317" y="2705405"/>
                      <a:pt x="2417943" y="2721575"/>
                    </a:cubicBezTo>
                    <a:cubicBezTo>
                      <a:pt x="2151523" y="2724838"/>
                      <a:pt x="2006839" y="2732242"/>
                      <a:pt x="1843642" y="2721575"/>
                    </a:cubicBezTo>
                    <a:cubicBezTo>
                      <a:pt x="1680445" y="2710908"/>
                      <a:pt x="1438755" y="2732549"/>
                      <a:pt x="1269342" y="2721575"/>
                    </a:cubicBezTo>
                    <a:cubicBezTo>
                      <a:pt x="1099929" y="2710601"/>
                      <a:pt x="1003473" y="2742880"/>
                      <a:pt x="763957" y="2721575"/>
                    </a:cubicBezTo>
                    <a:cubicBezTo>
                      <a:pt x="524442" y="2700270"/>
                      <a:pt x="387179" y="2724466"/>
                      <a:pt x="120740" y="2721575"/>
                    </a:cubicBezTo>
                    <a:cubicBezTo>
                      <a:pt x="53028" y="2710326"/>
                      <a:pt x="9415" y="2678211"/>
                      <a:pt x="0" y="2600835"/>
                    </a:cubicBezTo>
                    <a:cubicBezTo>
                      <a:pt x="-1384" y="2341940"/>
                      <a:pt x="26303" y="2130213"/>
                      <a:pt x="0" y="1931209"/>
                    </a:cubicBezTo>
                    <a:cubicBezTo>
                      <a:pt x="-26303" y="1732205"/>
                      <a:pt x="-25345" y="1426841"/>
                      <a:pt x="0" y="1286385"/>
                    </a:cubicBezTo>
                    <a:cubicBezTo>
                      <a:pt x="25345" y="1145929"/>
                      <a:pt x="-10203" y="944419"/>
                      <a:pt x="0" y="691162"/>
                    </a:cubicBezTo>
                    <a:cubicBezTo>
                      <a:pt x="10203" y="437905"/>
                      <a:pt x="-3075" y="257642"/>
                      <a:pt x="0" y="120740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5" name="Google Shape;335;p20"/>
              <p:cNvSpPr/>
              <p:nvPr/>
            </p:nvSpPr>
            <p:spPr>
              <a:xfrm>
                <a:off x="2735100" y="1835950"/>
                <a:ext cx="1675531" cy="1558102"/>
              </a:xfrm>
              <a:custGeom>
                <a:avLst/>
                <a:gdLst/>
                <a:ahLst/>
                <a:cxnLst/>
                <a:rect l="l" t="t" r="r" b="b"/>
                <a:pathLst>
                  <a:path w="2538683" h="2721575" extrusionOk="0">
                    <a:moveTo>
                      <a:pt x="0" y="120740"/>
                    </a:moveTo>
                    <a:cubicBezTo>
                      <a:pt x="803" y="50961"/>
                      <a:pt x="54797" y="-1960"/>
                      <a:pt x="120740" y="0"/>
                    </a:cubicBezTo>
                    <a:cubicBezTo>
                      <a:pt x="365706" y="20578"/>
                      <a:pt x="423196" y="-24729"/>
                      <a:pt x="718013" y="0"/>
                    </a:cubicBezTo>
                    <a:cubicBezTo>
                      <a:pt x="1012830" y="24729"/>
                      <a:pt x="984550" y="-18529"/>
                      <a:pt x="1246369" y="0"/>
                    </a:cubicBezTo>
                    <a:cubicBezTo>
                      <a:pt x="1508188" y="18529"/>
                      <a:pt x="1645860" y="17949"/>
                      <a:pt x="1774726" y="0"/>
                    </a:cubicBezTo>
                    <a:cubicBezTo>
                      <a:pt x="1903592" y="-17949"/>
                      <a:pt x="2156824" y="-31887"/>
                      <a:pt x="2417943" y="0"/>
                    </a:cubicBezTo>
                    <a:cubicBezTo>
                      <a:pt x="2480022" y="-2849"/>
                      <a:pt x="2540434" y="52938"/>
                      <a:pt x="2538683" y="120740"/>
                    </a:cubicBezTo>
                    <a:cubicBezTo>
                      <a:pt x="2533819" y="347793"/>
                      <a:pt x="2560551" y="442621"/>
                      <a:pt x="2538683" y="715963"/>
                    </a:cubicBezTo>
                    <a:cubicBezTo>
                      <a:pt x="2516815" y="989305"/>
                      <a:pt x="2545549" y="1063881"/>
                      <a:pt x="2538683" y="1311186"/>
                    </a:cubicBezTo>
                    <a:cubicBezTo>
                      <a:pt x="2531817" y="1558491"/>
                      <a:pt x="2559150" y="1655040"/>
                      <a:pt x="2538683" y="1931209"/>
                    </a:cubicBezTo>
                    <a:cubicBezTo>
                      <a:pt x="2518216" y="2207378"/>
                      <a:pt x="2566143" y="2354781"/>
                      <a:pt x="2538683" y="2600835"/>
                    </a:cubicBezTo>
                    <a:cubicBezTo>
                      <a:pt x="2540132" y="2664790"/>
                      <a:pt x="2484317" y="2705405"/>
                      <a:pt x="2417943" y="2721575"/>
                    </a:cubicBezTo>
                    <a:cubicBezTo>
                      <a:pt x="2151523" y="2724838"/>
                      <a:pt x="2006839" y="2732242"/>
                      <a:pt x="1843642" y="2721575"/>
                    </a:cubicBezTo>
                    <a:cubicBezTo>
                      <a:pt x="1680445" y="2710908"/>
                      <a:pt x="1438755" y="2732549"/>
                      <a:pt x="1269342" y="2721575"/>
                    </a:cubicBezTo>
                    <a:cubicBezTo>
                      <a:pt x="1099929" y="2710601"/>
                      <a:pt x="1003473" y="2742880"/>
                      <a:pt x="763957" y="2721575"/>
                    </a:cubicBezTo>
                    <a:cubicBezTo>
                      <a:pt x="524442" y="2700270"/>
                      <a:pt x="387179" y="2724466"/>
                      <a:pt x="120740" y="2721575"/>
                    </a:cubicBezTo>
                    <a:cubicBezTo>
                      <a:pt x="53028" y="2710326"/>
                      <a:pt x="9415" y="2678211"/>
                      <a:pt x="0" y="2600835"/>
                    </a:cubicBezTo>
                    <a:cubicBezTo>
                      <a:pt x="-1384" y="2341940"/>
                      <a:pt x="26303" y="2130213"/>
                      <a:pt x="0" y="1931209"/>
                    </a:cubicBezTo>
                    <a:cubicBezTo>
                      <a:pt x="-26303" y="1732205"/>
                      <a:pt x="-25345" y="1426841"/>
                      <a:pt x="0" y="1286385"/>
                    </a:cubicBezTo>
                    <a:cubicBezTo>
                      <a:pt x="25345" y="1145929"/>
                      <a:pt x="-10203" y="944419"/>
                      <a:pt x="0" y="691162"/>
                    </a:cubicBezTo>
                    <a:cubicBezTo>
                      <a:pt x="10203" y="437905"/>
                      <a:pt x="-3075" y="257642"/>
                      <a:pt x="0" y="120740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6" name="Google Shape;336;p20"/>
              <p:cNvSpPr/>
              <p:nvPr/>
            </p:nvSpPr>
            <p:spPr>
              <a:xfrm>
                <a:off x="4984838" y="839525"/>
                <a:ext cx="1675531" cy="619158"/>
              </a:xfrm>
              <a:custGeom>
                <a:avLst/>
                <a:gdLst/>
                <a:ahLst/>
                <a:cxnLst/>
                <a:rect l="l" t="t" r="r" b="b"/>
                <a:pathLst>
                  <a:path w="2538683" h="2721575" extrusionOk="0">
                    <a:moveTo>
                      <a:pt x="0" y="120740"/>
                    </a:moveTo>
                    <a:cubicBezTo>
                      <a:pt x="803" y="50961"/>
                      <a:pt x="54797" y="-1960"/>
                      <a:pt x="120740" y="0"/>
                    </a:cubicBezTo>
                    <a:cubicBezTo>
                      <a:pt x="365706" y="20578"/>
                      <a:pt x="423196" y="-24729"/>
                      <a:pt x="718013" y="0"/>
                    </a:cubicBezTo>
                    <a:cubicBezTo>
                      <a:pt x="1012830" y="24729"/>
                      <a:pt x="984550" y="-18529"/>
                      <a:pt x="1246369" y="0"/>
                    </a:cubicBezTo>
                    <a:cubicBezTo>
                      <a:pt x="1508188" y="18529"/>
                      <a:pt x="1645860" y="17949"/>
                      <a:pt x="1774726" y="0"/>
                    </a:cubicBezTo>
                    <a:cubicBezTo>
                      <a:pt x="1903592" y="-17949"/>
                      <a:pt x="2156824" y="-31887"/>
                      <a:pt x="2417943" y="0"/>
                    </a:cubicBezTo>
                    <a:cubicBezTo>
                      <a:pt x="2480022" y="-2849"/>
                      <a:pt x="2540434" y="52938"/>
                      <a:pt x="2538683" y="120740"/>
                    </a:cubicBezTo>
                    <a:cubicBezTo>
                      <a:pt x="2533819" y="347793"/>
                      <a:pt x="2560551" y="442621"/>
                      <a:pt x="2538683" y="715963"/>
                    </a:cubicBezTo>
                    <a:cubicBezTo>
                      <a:pt x="2516815" y="989305"/>
                      <a:pt x="2545549" y="1063881"/>
                      <a:pt x="2538683" y="1311186"/>
                    </a:cubicBezTo>
                    <a:cubicBezTo>
                      <a:pt x="2531817" y="1558491"/>
                      <a:pt x="2559150" y="1655040"/>
                      <a:pt x="2538683" y="1931209"/>
                    </a:cubicBezTo>
                    <a:cubicBezTo>
                      <a:pt x="2518216" y="2207378"/>
                      <a:pt x="2566143" y="2354781"/>
                      <a:pt x="2538683" y="2600835"/>
                    </a:cubicBezTo>
                    <a:cubicBezTo>
                      <a:pt x="2540132" y="2664790"/>
                      <a:pt x="2484317" y="2705405"/>
                      <a:pt x="2417943" y="2721575"/>
                    </a:cubicBezTo>
                    <a:cubicBezTo>
                      <a:pt x="2151523" y="2724838"/>
                      <a:pt x="2006839" y="2732242"/>
                      <a:pt x="1843642" y="2721575"/>
                    </a:cubicBezTo>
                    <a:cubicBezTo>
                      <a:pt x="1680445" y="2710908"/>
                      <a:pt x="1438755" y="2732549"/>
                      <a:pt x="1269342" y="2721575"/>
                    </a:cubicBezTo>
                    <a:cubicBezTo>
                      <a:pt x="1099929" y="2710601"/>
                      <a:pt x="1003473" y="2742880"/>
                      <a:pt x="763957" y="2721575"/>
                    </a:cubicBezTo>
                    <a:cubicBezTo>
                      <a:pt x="524442" y="2700270"/>
                      <a:pt x="387179" y="2724466"/>
                      <a:pt x="120740" y="2721575"/>
                    </a:cubicBezTo>
                    <a:cubicBezTo>
                      <a:pt x="53028" y="2710326"/>
                      <a:pt x="9415" y="2678211"/>
                      <a:pt x="0" y="2600835"/>
                    </a:cubicBezTo>
                    <a:cubicBezTo>
                      <a:pt x="-1384" y="2341940"/>
                      <a:pt x="26303" y="2130213"/>
                      <a:pt x="0" y="1931209"/>
                    </a:cubicBezTo>
                    <a:cubicBezTo>
                      <a:pt x="-26303" y="1732205"/>
                      <a:pt x="-25345" y="1426841"/>
                      <a:pt x="0" y="1286385"/>
                    </a:cubicBezTo>
                    <a:cubicBezTo>
                      <a:pt x="25345" y="1145929"/>
                      <a:pt x="-10203" y="944419"/>
                      <a:pt x="0" y="691162"/>
                    </a:cubicBezTo>
                    <a:cubicBezTo>
                      <a:pt x="10203" y="437905"/>
                      <a:pt x="-3075" y="257642"/>
                      <a:pt x="0" y="120740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7" name="Google Shape;337;p20"/>
              <p:cNvSpPr/>
              <p:nvPr/>
            </p:nvSpPr>
            <p:spPr>
              <a:xfrm>
                <a:off x="3989225" y="4115303"/>
                <a:ext cx="1675531" cy="1422023"/>
              </a:xfrm>
              <a:custGeom>
                <a:avLst/>
                <a:gdLst/>
                <a:ahLst/>
                <a:cxnLst/>
                <a:rect l="l" t="t" r="r" b="b"/>
                <a:pathLst>
                  <a:path w="2538683" h="2721575" extrusionOk="0">
                    <a:moveTo>
                      <a:pt x="0" y="120740"/>
                    </a:moveTo>
                    <a:cubicBezTo>
                      <a:pt x="803" y="50961"/>
                      <a:pt x="54797" y="-1960"/>
                      <a:pt x="120740" y="0"/>
                    </a:cubicBezTo>
                    <a:cubicBezTo>
                      <a:pt x="365706" y="20578"/>
                      <a:pt x="423196" y="-24729"/>
                      <a:pt x="718013" y="0"/>
                    </a:cubicBezTo>
                    <a:cubicBezTo>
                      <a:pt x="1012830" y="24729"/>
                      <a:pt x="984550" y="-18529"/>
                      <a:pt x="1246369" y="0"/>
                    </a:cubicBezTo>
                    <a:cubicBezTo>
                      <a:pt x="1508188" y="18529"/>
                      <a:pt x="1645860" y="17949"/>
                      <a:pt x="1774726" y="0"/>
                    </a:cubicBezTo>
                    <a:cubicBezTo>
                      <a:pt x="1903592" y="-17949"/>
                      <a:pt x="2156824" y="-31887"/>
                      <a:pt x="2417943" y="0"/>
                    </a:cubicBezTo>
                    <a:cubicBezTo>
                      <a:pt x="2480022" y="-2849"/>
                      <a:pt x="2540434" y="52938"/>
                      <a:pt x="2538683" y="120740"/>
                    </a:cubicBezTo>
                    <a:cubicBezTo>
                      <a:pt x="2533819" y="347793"/>
                      <a:pt x="2560551" y="442621"/>
                      <a:pt x="2538683" y="715963"/>
                    </a:cubicBezTo>
                    <a:cubicBezTo>
                      <a:pt x="2516815" y="989305"/>
                      <a:pt x="2545549" y="1063881"/>
                      <a:pt x="2538683" y="1311186"/>
                    </a:cubicBezTo>
                    <a:cubicBezTo>
                      <a:pt x="2531817" y="1558491"/>
                      <a:pt x="2559150" y="1655040"/>
                      <a:pt x="2538683" y="1931209"/>
                    </a:cubicBezTo>
                    <a:cubicBezTo>
                      <a:pt x="2518216" y="2207378"/>
                      <a:pt x="2566143" y="2354781"/>
                      <a:pt x="2538683" y="2600835"/>
                    </a:cubicBezTo>
                    <a:cubicBezTo>
                      <a:pt x="2540132" y="2664790"/>
                      <a:pt x="2484317" y="2705405"/>
                      <a:pt x="2417943" y="2721575"/>
                    </a:cubicBezTo>
                    <a:cubicBezTo>
                      <a:pt x="2151523" y="2724838"/>
                      <a:pt x="2006839" y="2732242"/>
                      <a:pt x="1843642" y="2721575"/>
                    </a:cubicBezTo>
                    <a:cubicBezTo>
                      <a:pt x="1680445" y="2710908"/>
                      <a:pt x="1438755" y="2732549"/>
                      <a:pt x="1269342" y="2721575"/>
                    </a:cubicBezTo>
                    <a:cubicBezTo>
                      <a:pt x="1099929" y="2710601"/>
                      <a:pt x="1003473" y="2742880"/>
                      <a:pt x="763957" y="2721575"/>
                    </a:cubicBezTo>
                    <a:cubicBezTo>
                      <a:pt x="524442" y="2700270"/>
                      <a:pt x="387179" y="2724466"/>
                      <a:pt x="120740" y="2721575"/>
                    </a:cubicBezTo>
                    <a:cubicBezTo>
                      <a:pt x="53028" y="2710326"/>
                      <a:pt x="9415" y="2678211"/>
                      <a:pt x="0" y="2600835"/>
                    </a:cubicBezTo>
                    <a:cubicBezTo>
                      <a:pt x="-1384" y="2341940"/>
                      <a:pt x="26303" y="2130213"/>
                      <a:pt x="0" y="1931209"/>
                    </a:cubicBezTo>
                    <a:cubicBezTo>
                      <a:pt x="-26303" y="1732205"/>
                      <a:pt x="-25345" y="1426841"/>
                      <a:pt x="0" y="1286385"/>
                    </a:cubicBezTo>
                    <a:cubicBezTo>
                      <a:pt x="25345" y="1145929"/>
                      <a:pt x="-10203" y="944419"/>
                      <a:pt x="0" y="691162"/>
                    </a:cubicBezTo>
                    <a:cubicBezTo>
                      <a:pt x="10203" y="437905"/>
                      <a:pt x="-3075" y="257642"/>
                      <a:pt x="0" y="120740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8" name="Google Shape;338;p20"/>
              <p:cNvSpPr/>
              <p:nvPr/>
            </p:nvSpPr>
            <p:spPr>
              <a:xfrm>
                <a:off x="420700" y="2486275"/>
                <a:ext cx="1675531" cy="966159"/>
              </a:xfrm>
              <a:custGeom>
                <a:avLst/>
                <a:gdLst/>
                <a:ahLst/>
                <a:cxnLst/>
                <a:rect l="l" t="t" r="r" b="b"/>
                <a:pathLst>
                  <a:path w="2538683" h="2721575" extrusionOk="0">
                    <a:moveTo>
                      <a:pt x="0" y="120740"/>
                    </a:moveTo>
                    <a:cubicBezTo>
                      <a:pt x="803" y="50961"/>
                      <a:pt x="54797" y="-1960"/>
                      <a:pt x="120740" y="0"/>
                    </a:cubicBezTo>
                    <a:cubicBezTo>
                      <a:pt x="365706" y="20578"/>
                      <a:pt x="423196" y="-24729"/>
                      <a:pt x="718013" y="0"/>
                    </a:cubicBezTo>
                    <a:cubicBezTo>
                      <a:pt x="1012830" y="24729"/>
                      <a:pt x="984550" y="-18529"/>
                      <a:pt x="1246369" y="0"/>
                    </a:cubicBezTo>
                    <a:cubicBezTo>
                      <a:pt x="1508188" y="18529"/>
                      <a:pt x="1645860" y="17949"/>
                      <a:pt x="1774726" y="0"/>
                    </a:cubicBezTo>
                    <a:cubicBezTo>
                      <a:pt x="1903592" y="-17949"/>
                      <a:pt x="2156824" y="-31887"/>
                      <a:pt x="2417943" y="0"/>
                    </a:cubicBezTo>
                    <a:cubicBezTo>
                      <a:pt x="2480022" y="-2849"/>
                      <a:pt x="2540434" y="52938"/>
                      <a:pt x="2538683" y="120740"/>
                    </a:cubicBezTo>
                    <a:cubicBezTo>
                      <a:pt x="2533819" y="347793"/>
                      <a:pt x="2560551" y="442621"/>
                      <a:pt x="2538683" y="715963"/>
                    </a:cubicBezTo>
                    <a:cubicBezTo>
                      <a:pt x="2516815" y="989305"/>
                      <a:pt x="2545549" y="1063881"/>
                      <a:pt x="2538683" y="1311186"/>
                    </a:cubicBezTo>
                    <a:cubicBezTo>
                      <a:pt x="2531817" y="1558491"/>
                      <a:pt x="2559150" y="1655040"/>
                      <a:pt x="2538683" y="1931209"/>
                    </a:cubicBezTo>
                    <a:cubicBezTo>
                      <a:pt x="2518216" y="2207378"/>
                      <a:pt x="2566143" y="2354781"/>
                      <a:pt x="2538683" y="2600835"/>
                    </a:cubicBezTo>
                    <a:cubicBezTo>
                      <a:pt x="2540132" y="2664790"/>
                      <a:pt x="2484317" y="2705405"/>
                      <a:pt x="2417943" y="2721575"/>
                    </a:cubicBezTo>
                    <a:cubicBezTo>
                      <a:pt x="2151523" y="2724838"/>
                      <a:pt x="2006839" y="2732242"/>
                      <a:pt x="1843642" y="2721575"/>
                    </a:cubicBezTo>
                    <a:cubicBezTo>
                      <a:pt x="1680445" y="2710908"/>
                      <a:pt x="1438755" y="2732549"/>
                      <a:pt x="1269342" y="2721575"/>
                    </a:cubicBezTo>
                    <a:cubicBezTo>
                      <a:pt x="1099929" y="2710601"/>
                      <a:pt x="1003473" y="2742880"/>
                      <a:pt x="763957" y="2721575"/>
                    </a:cubicBezTo>
                    <a:cubicBezTo>
                      <a:pt x="524442" y="2700270"/>
                      <a:pt x="387179" y="2724466"/>
                      <a:pt x="120740" y="2721575"/>
                    </a:cubicBezTo>
                    <a:cubicBezTo>
                      <a:pt x="53028" y="2710326"/>
                      <a:pt x="9415" y="2678211"/>
                      <a:pt x="0" y="2600835"/>
                    </a:cubicBezTo>
                    <a:cubicBezTo>
                      <a:pt x="-1384" y="2341940"/>
                      <a:pt x="26303" y="2130213"/>
                      <a:pt x="0" y="1931209"/>
                    </a:cubicBezTo>
                    <a:cubicBezTo>
                      <a:pt x="-26303" y="1732205"/>
                      <a:pt x="-25345" y="1426841"/>
                      <a:pt x="0" y="1286385"/>
                    </a:cubicBezTo>
                    <a:cubicBezTo>
                      <a:pt x="25345" y="1145929"/>
                      <a:pt x="-10203" y="944419"/>
                      <a:pt x="0" y="691162"/>
                    </a:cubicBezTo>
                    <a:cubicBezTo>
                      <a:pt x="10203" y="437905"/>
                      <a:pt x="-3075" y="257642"/>
                      <a:pt x="0" y="120740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339" name="Google Shape;339;p20"/>
              <p:cNvCxnSpPr>
                <a:stCxn id="340" idx="3"/>
              </p:cNvCxnSpPr>
              <p:nvPr/>
            </p:nvCxnSpPr>
            <p:spPr>
              <a:xfrm>
                <a:off x="1362110" y="1077810"/>
                <a:ext cx="1377600" cy="10887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oval" w="sm" len="sm"/>
                <a:tailEnd type="triangle" w="lg" len="lg"/>
              </a:ln>
            </p:spPr>
          </p:cxnSp>
          <p:sp>
            <p:nvSpPr>
              <p:cNvPr id="341" name="Google Shape;341;p20"/>
              <p:cNvSpPr txBox="1"/>
              <p:nvPr/>
            </p:nvSpPr>
            <p:spPr>
              <a:xfrm>
                <a:off x="509592" y="26910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r>
                  <a:rPr lang="ja-JP" sz="1000">
                    <a:solidFill>
                      <a:schemeClr val="dk1"/>
                    </a:solidFill>
                  </a:rPr>
                  <a:t>アイデア</a:t>
                </a:r>
                <a:endParaRPr sz="1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r>
                  <a:rPr lang="ja-JP" sz="10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カード</a:t>
                </a: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2" name="Google Shape;342;p20"/>
              <p:cNvSpPr txBox="1"/>
              <p:nvPr/>
            </p:nvSpPr>
            <p:spPr>
              <a:xfrm>
                <a:off x="4245600" y="3984514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000" b="1" i="0" u="none" strike="noStrike" cap="none">
                  <a:solidFill>
                    <a:schemeClr val="dk1"/>
                  </a:solidFill>
                </a:endParaRPr>
              </a:p>
            </p:txBody>
          </p:sp>
          <p:sp>
            <p:nvSpPr>
              <p:cNvPr id="343" name="Google Shape;343;p20"/>
              <p:cNvSpPr txBox="1"/>
              <p:nvPr/>
            </p:nvSpPr>
            <p:spPr>
              <a:xfrm>
                <a:off x="677073" y="2298738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ja-JP" sz="1000" b="1" i="0" u="none" strike="noStrike" cap="none">
                    <a:solidFill>
                      <a:schemeClr val="dk1"/>
                    </a:solidFill>
                  </a:rPr>
                  <a:t>島のタイトル</a:t>
                </a:r>
                <a:endParaRPr sz="1000" b="1">
                  <a:solidFill>
                    <a:schemeClr val="dk1"/>
                  </a:solidFill>
                </a:endParaRPr>
              </a:p>
            </p:txBody>
          </p:sp>
          <p:sp>
            <p:nvSpPr>
              <p:cNvPr id="344" name="Google Shape;344;p20"/>
              <p:cNvSpPr txBox="1"/>
              <p:nvPr/>
            </p:nvSpPr>
            <p:spPr>
              <a:xfrm>
                <a:off x="2955660" y="1652948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000" b="1" i="0" u="none" strike="noStrike" cap="none">
                  <a:solidFill>
                    <a:schemeClr val="dk1"/>
                  </a:solidFill>
                </a:endParaRPr>
              </a:p>
            </p:txBody>
          </p:sp>
          <p:sp>
            <p:nvSpPr>
              <p:cNvPr id="345" name="Google Shape;345;p20"/>
              <p:cNvSpPr txBox="1"/>
              <p:nvPr/>
            </p:nvSpPr>
            <p:spPr>
              <a:xfrm>
                <a:off x="5224373" y="2160078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000" b="1" i="0" u="none" strike="noStrike" cap="none">
                  <a:solidFill>
                    <a:schemeClr val="dk1"/>
                  </a:solidFill>
                </a:endParaRPr>
              </a:p>
            </p:txBody>
          </p:sp>
          <p:sp>
            <p:nvSpPr>
              <p:cNvPr id="346" name="Google Shape;346;p20"/>
              <p:cNvSpPr txBox="1"/>
              <p:nvPr/>
            </p:nvSpPr>
            <p:spPr>
              <a:xfrm>
                <a:off x="5224386" y="686728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000" b="1" i="0" u="none" strike="noStrike" cap="none">
                  <a:solidFill>
                    <a:schemeClr val="dk1"/>
                  </a:solidFill>
                </a:endParaRPr>
              </a:p>
            </p:txBody>
          </p:sp>
          <p:sp>
            <p:nvSpPr>
              <p:cNvPr id="347" name="Google Shape;347;p20"/>
              <p:cNvSpPr txBox="1"/>
              <p:nvPr/>
            </p:nvSpPr>
            <p:spPr>
              <a:xfrm>
                <a:off x="1311542" y="26910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348;p20"/>
              <p:cNvSpPr txBox="1"/>
              <p:nvPr/>
            </p:nvSpPr>
            <p:spPr>
              <a:xfrm>
                <a:off x="509592" y="305887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" name="Google Shape;349;p20"/>
              <p:cNvSpPr txBox="1"/>
              <p:nvPr/>
            </p:nvSpPr>
            <p:spPr>
              <a:xfrm>
                <a:off x="1311542" y="305887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" name="Google Shape;350;p20"/>
              <p:cNvSpPr txBox="1"/>
              <p:nvPr/>
            </p:nvSpPr>
            <p:spPr>
              <a:xfrm>
                <a:off x="4466992" y="43602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" name="Google Shape;351;p20"/>
              <p:cNvSpPr txBox="1"/>
              <p:nvPr/>
            </p:nvSpPr>
            <p:spPr>
              <a:xfrm>
                <a:off x="4061917" y="47359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" name="Google Shape;352;p20"/>
              <p:cNvSpPr txBox="1"/>
              <p:nvPr/>
            </p:nvSpPr>
            <p:spPr>
              <a:xfrm>
                <a:off x="4902455" y="47359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" name="Google Shape;353;p20"/>
              <p:cNvSpPr txBox="1"/>
              <p:nvPr/>
            </p:nvSpPr>
            <p:spPr>
              <a:xfrm>
                <a:off x="4061917" y="51116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" name="Google Shape;354;p20"/>
              <p:cNvSpPr txBox="1"/>
              <p:nvPr/>
            </p:nvSpPr>
            <p:spPr>
              <a:xfrm>
                <a:off x="5049492" y="2568095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" name="Google Shape;355;p20"/>
              <p:cNvSpPr txBox="1"/>
              <p:nvPr/>
            </p:nvSpPr>
            <p:spPr>
              <a:xfrm>
                <a:off x="4902455" y="51116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" name="Google Shape;356;p20"/>
              <p:cNvSpPr txBox="1"/>
              <p:nvPr/>
            </p:nvSpPr>
            <p:spPr>
              <a:xfrm>
                <a:off x="5851442" y="2568095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7" name="Google Shape;357;p20"/>
              <p:cNvSpPr txBox="1"/>
              <p:nvPr/>
            </p:nvSpPr>
            <p:spPr>
              <a:xfrm>
                <a:off x="5462605" y="2899182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8" name="Google Shape;358;p20"/>
              <p:cNvSpPr txBox="1"/>
              <p:nvPr/>
            </p:nvSpPr>
            <p:spPr>
              <a:xfrm>
                <a:off x="5064805" y="107697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r>
                  <a:rPr lang="ja-JP" sz="1000">
                    <a:solidFill>
                      <a:schemeClr val="dk1"/>
                    </a:solidFill>
                  </a:rPr>
                  <a:t>アイデア</a:t>
                </a:r>
                <a:endParaRPr sz="1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r>
                  <a:rPr lang="ja-JP" sz="10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カード</a:t>
                </a: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9" name="Google Shape;359;p20"/>
              <p:cNvSpPr txBox="1"/>
              <p:nvPr/>
            </p:nvSpPr>
            <p:spPr>
              <a:xfrm>
                <a:off x="5884680" y="107697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0" name="Google Shape;360;p20"/>
              <p:cNvSpPr txBox="1"/>
              <p:nvPr/>
            </p:nvSpPr>
            <p:spPr>
              <a:xfrm>
                <a:off x="1340342" y="49306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1" name="Google Shape;361;p20"/>
              <p:cNvSpPr txBox="1"/>
              <p:nvPr/>
            </p:nvSpPr>
            <p:spPr>
              <a:xfrm>
                <a:off x="2802017" y="20168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2" name="Google Shape;362;p20"/>
              <p:cNvSpPr txBox="1"/>
              <p:nvPr/>
            </p:nvSpPr>
            <p:spPr>
              <a:xfrm>
                <a:off x="2799917" y="2672732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3" name="Google Shape;363;p20"/>
              <p:cNvSpPr txBox="1"/>
              <p:nvPr/>
            </p:nvSpPr>
            <p:spPr>
              <a:xfrm>
                <a:off x="420692" y="1252482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4" name="Google Shape;364;p20"/>
              <p:cNvSpPr txBox="1"/>
              <p:nvPr/>
            </p:nvSpPr>
            <p:spPr>
              <a:xfrm>
                <a:off x="3642267" y="20168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5" name="Google Shape;365;p20"/>
              <p:cNvSpPr txBox="1"/>
              <p:nvPr/>
            </p:nvSpPr>
            <p:spPr>
              <a:xfrm>
                <a:off x="2799905" y="300067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6" name="Google Shape;366;p20"/>
              <p:cNvSpPr txBox="1"/>
              <p:nvPr/>
            </p:nvSpPr>
            <p:spPr>
              <a:xfrm>
                <a:off x="3642267" y="300067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7" name="Google Shape;367;p20"/>
              <p:cNvSpPr txBox="1"/>
              <p:nvPr/>
            </p:nvSpPr>
            <p:spPr>
              <a:xfrm>
                <a:off x="2802017" y="234477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8" name="Google Shape;368;p20"/>
              <p:cNvSpPr txBox="1"/>
              <p:nvPr/>
            </p:nvSpPr>
            <p:spPr>
              <a:xfrm>
                <a:off x="3642267" y="234477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9" name="Google Shape;369;p20"/>
              <p:cNvSpPr txBox="1"/>
              <p:nvPr/>
            </p:nvSpPr>
            <p:spPr>
              <a:xfrm>
                <a:off x="3642267" y="2672720"/>
                <a:ext cx="720000" cy="270000"/>
              </a:xfrm>
              <a:prstGeom prst="rect">
                <a:avLst/>
              </a:prstGeom>
              <a:gradFill>
                <a:gsLst>
                  <a:gs pos="0">
                    <a:srgbClr val="FDF5AC"/>
                  </a:gs>
                  <a:gs pos="90000">
                    <a:srgbClr val="F1D656"/>
                  </a:gs>
                  <a:gs pos="100000">
                    <a:srgbClr val="E3B500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95"/>
                  <a:buFont typeface="Arial"/>
                  <a:buNone/>
                </a:pPr>
                <a:endParaRPr sz="1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370" name="Google Shape;370;p20"/>
              <p:cNvCxnSpPr>
                <a:endCxn id="371" idx="0"/>
              </p:cNvCxnSpPr>
              <p:nvPr/>
            </p:nvCxnSpPr>
            <p:spPr>
              <a:xfrm flipH="1">
                <a:off x="1724685" y="3413723"/>
                <a:ext cx="1351500" cy="12165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oval" w="sm" len="sm"/>
                <a:tailEnd type="triangle" w="lg" len="lg"/>
              </a:ln>
            </p:spPr>
          </p:cxnSp>
          <p:cxnSp>
            <p:nvCxnSpPr>
              <p:cNvPr id="372" name="Google Shape;372;p20"/>
              <p:cNvCxnSpPr>
                <a:stCxn id="345" idx="0"/>
              </p:cNvCxnSpPr>
              <p:nvPr/>
            </p:nvCxnSpPr>
            <p:spPr>
              <a:xfrm rot="10800000">
                <a:off x="5800373" y="1449078"/>
                <a:ext cx="5400" cy="7110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triangle" w="lg" len="lg"/>
                <a:tailEnd type="triangle" w="lg" len="lg"/>
              </a:ln>
            </p:spPr>
          </p:cxnSp>
          <p:cxnSp>
            <p:nvCxnSpPr>
              <p:cNvPr id="373" name="Google Shape;373;p20"/>
              <p:cNvCxnSpPr>
                <a:stCxn id="342" idx="0"/>
              </p:cNvCxnSpPr>
              <p:nvPr/>
            </p:nvCxnSpPr>
            <p:spPr>
              <a:xfrm rot="10800000">
                <a:off x="3989100" y="3393214"/>
                <a:ext cx="837900" cy="5913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triangle" w="lg" len="lg"/>
                <a:tailEnd type="triangle" w="lg" len="lg"/>
              </a:ln>
            </p:spPr>
          </p:cxnSp>
          <p:cxnSp>
            <p:nvCxnSpPr>
              <p:cNvPr id="374" name="Google Shape;374;p20"/>
              <p:cNvCxnSpPr/>
              <p:nvPr/>
            </p:nvCxnSpPr>
            <p:spPr>
              <a:xfrm>
                <a:off x="4417350" y="2618625"/>
                <a:ext cx="565800" cy="2097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oval" w="sm" len="sm"/>
                <a:tailEnd type="triangle" w="lg" len="lg"/>
              </a:ln>
            </p:spPr>
          </p:cxnSp>
          <p:sp>
            <p:nvSpPr>
              <p:cNvPr id="375" name="Google Shape;375;p20"/>
              <p:cNvSpPr txBox="1"/>
              <p:nvPr/>
            </p:nvSpPr>
            <p:spPr>
              <a:xfrm>
                <a:off x="2195575" y="0"/>
                <a:ext cx="2134200" cy="524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ja-JP" sz="2200"/>
                  <a:t>問題点の抽出</a:t>
                </a:r>
                <a:endParaRPr sz="2200">
                  <a:solidFill>
                    <a:srgbClr val="000000"/>
                  </a:solidFill>
                </a:endParaRPr>
              </a:p>
            </p:txBody>
          </p:sp>
          <p:sp>
            <p:nvSpPr>
              <p:cNvPr id="340" name="Google Shape;340;p20"/>
              <p:cNvSpPr txBox="1"/>
              <p:nvPr/>
            </p:nvSpPr>
            <p:spPr>
              <a:xfrm>
                <a:off x="199310" y="942810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000" b="1" i="0" u="none" strike="noStrike" cap="none">
                  <a:solidFill>
                    <a:schemeClr val="dk1"/>
                  </a:solidFill>
                </a:endParaRPr>
              </a:p>
            </p:txBody>
          </p:sp>
          <p:sp>
            <p:nvSpPr>
              <p:cNvPr id="371" name="Google Shape;371;p20"/>
              <p:cNvSpPr txBox="1"/>
              <p:nvPr/>
            </p:nvSpPr>
            <p:spPr>
              <a:xfrm>
                <a:off x="1143285" y="4630223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dist="38100" dir="20400000" algn="t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000" b="1" i="0" u="none" strike="noStrike" cap="none">
                  <a:solidFill>
                    <a:schemeClr val="dk1"/>
                  </a:solidFill>
                </a:endParaRPr>
              </a:p>
            </p:txBody>
          </p:sp>
          <p:cxnSp>
            <p:nvCxnSpPr>
              <p:cNvPr id="376" name="Google Shape;376;p20"/>
              <p:cNvCxnSpPr/>
              <p:nvPr/>
            </p:nvCxnSpPr>
            <p:spPr>
              <a:xfrm rot="10800000" flipH="1">
                <a:off x="2107063" y="2663450"/>
                <a:ext cx="565800" cy="2997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oval" w="sm" len="sm"/>
                <a:tailEnd type="triangle" w="lg" len="lg"/>
              </a:ln>
            </p:spPr>
          </p:cxnSp>
        </p:grpSp>
      </p:grpSp>
      <p:sp>
        <p:nvSpPr>
          <p:cNvPr id="377" name="Google Shape;377;p20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2" name="Google Shape;382;p21"/>
          <p:cNvGrpSpPr/>
          <p:nvPr/>
        </p:nvGrpSpPr>
        <p:grpSpPr>
          <a:xfrm>
            <a:off x="155449" y="20375"/>
            <a:ext cx="11856651" cy="6683126"/>
            <a:chOff x="155449" y="20375"/>
            <a:chExt cx="11856651" cy="6683126"/>
          </a:xfrm>
        </p:grpSpPr>
        <p:pic>
          <p:nvPicPr>
            <p:cNvPr id="383" name="Google Shape;383;p2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63250" y="501500"/>
              <a:ext cx="4647725" cy="44407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4" name="Google Shape;384;p21"/>
            <p:cNvSpPr txBox="1"/>
            <p:nvPr/>
          </p:nvSpPr>
          <p:spPr>
            <a:xfrm>
              <a:off x="2208548" y="87988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000" b="1" i="0" u="none" strike="noStrike" cap="none">
                  <a:solidFill>
                    <a:schemeClr val="dk1"/>
                  </a:solidFill>
                </a:rPr>
                <a:t>島のタイトル</a:t>
              </a:r>
              <a:endParaRPr sz="1000" b="1">
                <a:solidFill>
                  <a:schemeClr val="dk1"/>
                </a:solidFill>
              </a:endParaRPr>
            </a:p>
          </p:txBody>
        </p:sp>
        <p:pic>
          <p:nvPicPr>
            <p:cNvPr id="385" name="Google Shape;385;p2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117850" y="1242900"/>
              <a:ext cx="1358050" cy="6639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6" name="Google Shape;386;p21"/>
            <p:cNvSpPr txBox="1"/>
            <p:nvPr/>
          </p:nvSpPr>
          <p:spPr>
            <a:xfrm>
              <a:off x="2215473" y="286108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78105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000" b="1" i="0" u="none" strike="noStrike" cap="none">
                  <a:solidFill>
                    <a:schemeClr val="dk1"/>
                  </a:solidFill>
                </a:rPr>
                <a:t>島のタイトル</a:t>
              </a:r>
              <a:endParaRPr sz="1000" b="1">
                <a:solidFill>
                  <a:schemeClr val="dk1"/>
                </a:solidFill>
              </a:endParaRPr>
            </a:p>
          </p:txBody>
        </p:sp>
        <p:pic>
          <p:nvPicPr>
            <p:cNvPr id="387" name="Google Shape;387;p21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194050" y="1579725"/>
              <a:ext cx="7817928" cy="618400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</p:pic>
        <p:pic>
          <p:nvPicPr>
            <p:cNvPr id="388" name="Google Shape;388;p21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0310200" y="2489050"/>
              <a:ext cx="1701776" cy="421445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9" name="Google Shape;389;p21"/>
            <p:cNvSpPr/>
            <p:nvPr/>
          </p:nvSpPr>
          <p:spPr>
            <a:xfrm>
              <a:off x="10735150" y="1874700"/>
              <a:ext cx="673800" cy="2352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1"/>
            <p:cNvSpPr/>
            <p:nvPr/>
          </p:nvSpPr>
          <p:spPr>
            <a:xfrm>
              <a:off x="10964050" y="2147963"/>
              <a:ext cx="216000" cy="3030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1"/>
            <p:cNvSpPr txBox="1"/>
            <p:nvPr/>
          </p:nvSpPr>
          <p:spPr>
            <a:xfrm>
              <a:off x="4150225" y="859325"/>
              <a:ext cx="7861800" cy="295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 b="1">
                  <a:solidFill>
                    <a:srgbClr val="FF0000"/>
                  </a:solidFill>
                </a:rPr>
                <a:t>重要度</a:t>
              </a:r>
              <a:r>
                <a:rPr lang="ja-JP" sz="1200"/>
                <a:t>と</a:t>
              </a:r>
              <a:r>
                <a:rPr lang="ja-JP" sz="1200" b="1">
                  <a:solidFill>
                    <a:srgbClr val="0000FF"/>
                  </a:solidFill>
                </a:rPr>
                <a:t>緊急度</a:t>
              </a:r>
              <a:r>
                <a:rPr lang="ja-JP" sz="1200"/>
                <a:t>の配置が決まった後、</a:t>
              </a: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/>
                <a:t>①島のタイトルを選択し、メニューに現れた『書式オプション』をクリックする。</a:t>
              </a:r>
              <a:endParaRPr sz="1200"/>
            </a:p>
            <a:p>
              <a:pPr marL="45720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45720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45720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45720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45720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45720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45720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45720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/>
                <a:t>②右に現れる『書式オプション』から『ドロップシャドウ』の『距離』を変更すると</a:t>
              </a: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/>
                <a:t>影との距離が変わるので、その距離で</a:t>
              </a:r>
              <a:r>
                <a:rPr lang="ja-JP" sz="1200" b="1"/>
                <a:t>難易度</a:t>
              </a:r>
              <a:r>
                <a:rPr lang="ja-JP" sz="1200"/>
                <a:t>を決める。</a:t>
              </a:r>
              <a:endParaRPr sz="1200"/>
            </a:p>
            <a:p>
              <a:pPr marL="45720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/>
                <a:t>③影の位置を元の</a:t>
              </a:r>
              <a:r>
                <a:rPr lang="ja-JP" sz="1200" b="1">
                  <a:solidFill>
                    <a:srgbClr val="FF0000"/>
                  </a:solidFill>
                </a:rPr>
                <a:t>重要度</a:t>
              </a:r>
              <a:r>
                <a:rPr lang="ja-JP" sz="1200">
                  <a:solidFill>
                    <a:schemeClr val="dk1"/>
                  </a:solidFill>
                </a:rPr>
                <a:t>と</a:t>
              </a:r>
              <a:r>
                <a:rPr lang="ja-JP" sz="1200" b="1">
                  <a:solidFill>
                    <a:srgbClr val="0000FF"/>
                  </a:solidFill>
                </a:rPr>
                <a:t>緊急度</a:t>
              </a:r>
              <a:r>
                <a:rPr lang="ja-JP" sz="1200"/>
                <a:t>の位置に合わせる。</a:t>
              </a:r>
              <a:endParaRPr sz="1200"/>
            </a:p>
          </p:txBody>
        </p:sp>
        <p:sp>
          <p:nvSpPr>
            <p:cNvPr id="392" name="Google Shape;392;p21"/>
            <p:cNvSpPr/>
            <p:nvPr/>
          </p:nvSpPr>
          <p:spPr>
            <a:xfrm>
              <a:off x="10310200" y="5488225"/>
              <a:ext cx="1701900" cy="4542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1"/>
            <p:cNvSpPr txBox="1"/>
            <p:nvPr/>
          </p:nvSpPr>
          <p:spPr>
            <a:xfrm>
              <a:off x="155449" y="20375"/>
              <a:ext cx="7347300" cy="524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>
                  <a:solidFill>
                    <a:schemeClr val="dk1"/>
                  </a:solidFill>
                </a:rPr>
                <a:t>問題点への対応（三次元展開）</a:t>
              </a:r>
              <a:endParaRPr sz="2200">
                <a:solidFill>
                  <a:schemeClr val="dk1"/>
                </a:solidFill>
              </a:endParaRPr>
            </a:p>
            <a:p>
              <a:pPr marL="411480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>
                  <a:solidFill>
                    <a:schemeClr val="dk1"/>
                  </a:solidFill>
                </a:rPr>
                <a:t>：</a:t>
              </a:r>
              <a:r>
                <a:rPr lang="ja-JP" sz="2200" b="1">
                  <a:solidFill>
                    <a:schemeClr val="dk1"/>
                  </a:solidFill>
                </a:rPr>
                <a:t>③難易度</a:t>
              </a:r>
              <a:r>
                <a:rPr lang="ja-JP" sz="2200">
                  <a:solidFill>
                    <a:schemeClr val="dk1"/>
                  </a:solidFill>
                </a:rPr>
                <a:t>の設定方法</a:t>
              </a:r>
              <a:endParaRPr sz="2200">
                <a:solidFill>
                  <a:srgbClr val="000000"/>
                </a:solidFill>
              </a:endParaRPr>
            </a:p>
          </p:txBody>
        </p:sp>
        <p:pic>
          <p:nvPicPr>
            <p:cNvPr id="394" name="Google Shape;394;p21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0842930" y="5670925"/>
              <a:ext cx="337120" cy="235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5" name="Google Shape;395;p21"/>
            <p:cNvSpPr/>
            <p:nvPr/>
          </p:nvSpPr>
          <p:spPr>
            <a:xfrm>
              <a:off x="10799875" y="5700475"/>
              <a:ext cx="252300" cy="1761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1"/>
            <p:cNvSpPr/>
            <p:nvPr/>
          </p:nvSpPr>
          <p:spPr>
            <a:xfrm>
              <a:off x="7821050" y="5633900"/>
              <a:ext cx="252300" cy="1761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1"/>
            <p:cNvSpPr txBox="1"/>
            <p:nvPr/>
          </p:nvSpPr>
          <p:spPr>
            <a:xfrm>
              <a:off x="6802400" y="5942425"/>
              <a:ext cx="31956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/>
                <a:t>『距離』を増やすと影が後に離れていく。</a:t>
              </a:r>
              <a:endParaRPr sz="1200"/>
            </a:p>
          </p:txBody>
        </p:sp>
        <p:pic>
          <p:nvPicPr>
            <p:cNvPr id="398" name="Google Shape;398;p21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392700" y="3348100"/>
              <a:ext cx="1992800" cy="7445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9" name="Google Shape;399;p21"/>
            <p:cNvSpPr/>
            <p:nvPr/>
          </p:nvSpPr>
          <p:spPr>
            <a:xfrm>
              <a:off x="2222700" y="881575"/>
              <a:ext cx="1162800" cy="270000"/>
            </a:xfrm>
            <a:prstGeom prst="rect">
              <a:avLst/>
            </a:prstGeom>
            <a:noFill/>
            <a:ln w="28575" cap="flat" cmpd="sng">
              <a:solidFill>
                <a:schemeClr val="dk2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1"/>
            <p:cNvSpPr/>
            <p:nvPr/>
          </p:nvSpPr>
          <p:spPr>
            <a:xfrm>
              <a:off x="2208550" y="2861100"/>
              <a:ext cx="1162800" cy="270000"/>
            </a:xfrm>
            <a:prstGeom prst="rect">
              <a:avLst/>
            </a:prstGeom>
            <a:noFill/>
            <a:ln w="28575" cap="flat" cmpd="sng">
              <a:solidFill>
                <a:schemeClr val="dk2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1"/>
            <p:cNvSpPr/>
            <p:nvPr/>
          </p:nvSpPr>
          <p:spPr>
            <a:xfrm>
              <a:off x="2208550" y="3481250"/>
              <a:ext cx="1162800" cy="270000"/>
            </a:xfrm>
            <a:prstGeom prst="rect">
              <a:avLst/>
            </a:prstGeom>
            <a:noFill/>
            <a:ln w="28575" cap="flat" cmpd="sng">
              <a:solidFill>
                <a:schemeClr val="dk2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402" name="Google Shape;402;p21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8123725" y="5197863"/>
              <a:ext cx="1992800" cy="7445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03" name="Google Shape;403;p21"/>
            <p:cNvSpPr txBox="1"/>
            <p:nvPr/>
          </p:nvSpPr>
          <p:spPr>
            <a:xfrm>
              <a:off x="6495873" y="558693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dist="38100" dir="204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000" b="1" i="0" u="none" strike="noStrike" cap="none">
                  <a:solidFill>
                    <a:schemeClr val="dk1"/>
                  </a:solidFill>
                </a:rPr>
                <a:t>島のタイトル</a:t>
              </a:r>
              <a:endParaRPr sz="1000" b="1">
                <a:solidFill>
                  <a:schemeClr val="dk1"/>
                </a:solidFill>
              </a:endParaRPr>
            </a:p>
          </p:txBody>
        </p:sp>
      </p:grpSp>
      <p:sp>
        <p:nvSpPr>
          <p:cNvPr id="404" name="Google Shape;404;p21"/>
          <p:cNvSpPr txBox="1">
            <a:spLocks noGrp="1"/>
          </p:cNvSpPr>
          <p:nvPr>
            <p:ph type="sldNum" idx="12"/>
          </p:nvPr>
        </p:nvSpPr>
        <p:spPr>
          <a:xfrm>
            <a:off x="9395125" y="58925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1038</Words>
  <Application>Microsoft Office PowerPoint</Application>
  <PresentationFormat>ワイド画面</PresentationFormat>
  <Paragraphs>211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Arial</vt:lpstr>
      <vt:lpstr>Office テーマ</vt:lpstr>
      <vt:lpstr>Googleスライド使用  問題点の抽出と対応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Googleスライド使用  問題点の抽出と対応</dc:title>
  <dc:creator>東京歯科大学 平田創一郎</dc:creator>
  <cp:lastModifiedBy>平田 創一郎</cp:lastModifiedBy>
  <cp:revision>1</cp:revision>
  <dcterms:modified xsi:type="dcterms:W3CDTF">2022-09-26T10:02:11Z</dcterms:modified>
</cp:coreProperties>
</file>