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0FA"/>
    <a:srgbClr val="FDE3BA"/>
    <a:srgbClr val="FF1FB1"/>
    <a:srgbClr val="00AA00"/>
    <a:srgbClr val="387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間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360" y="-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1D624-6F33-194F-9022-473A1679BAEA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C9AAB-B596-ED4B-A064-EF20F24E6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498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DC9AAB-B596-ED4B-A064-EF20F24E661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976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84D-3631-334F-9A59-ABDC1782345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46169-4966-504D-BB5A-0B46C2FC4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19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84D-3631-334F-9A59-ABDC1782345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46169-4966-504D-BB5A-0B46C2FC4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535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84D-3631-334F-9A59-ABDC1782345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46169-4966-504D-BB5A-0B46C2FC4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570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84D-3631-334F-9A59-ABDC1782345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46169-4966-504D-BB5A-0B46C2FC4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18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84D-3631-334F-9A59-ABDC1782345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46169-4966-504D-BB5A-0B46C2FC4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50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84D-3631-334F-9A59-ABDC1782345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46169-4966-504D-BB5A-0B46C2FC4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13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84D-3631-334F-9A59-ABDC1782345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46169-4966-504D-BB5A-0B46C2FC4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123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84D-3631-334F-9A59-ABDC1782345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46169-4966-504D-BB5A-0B46C2FC4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39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84D-3631-334F-9A59-ABDC1782345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46169-4966-504D-BB5A-0B46C2FC4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63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84D-3631-334F-9A59-ABDC1782345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46169-4966-504D-BB5A-0B46C2FC4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49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84D-3631-334F-9A59-ABDC1782345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46169-4966-504D-BB5A-0B46C2FC4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097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6684D-3631-334F-9A59-ABDC1782345C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46169-4966-504D-BB5A-0B46C2FC4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455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875936" y="230200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latin typeface="ＭＳ 明朝"/>
                <a:ea typeface="ＭＳ 明朝"/>
                <a:cs typeface="ＭＳ 明朝"/>
              </a:rPr>
              <a:t>患者紹介状</a:t>
            </a:r>
            <a:r>
              <a:rPr lang="ja-JP" altLang="en-US" sz="1400" dirty="0" smtClean="0">
                <a:latin typeface="ＭＳ 明朝"/>
                <a:ea typeface="ＭＳ 明朝"/>
                <a:cs typeface="ＭＳ 明朝"/>
              </a:rPr>
              <a:t>（診療情報提供書）</a:t>
            </a:r>
            <a:endParaRPr lang="ja-JP" altLang="en-US" sz="1400" dirty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501191" y="680997"/>
            <a:ext cx="18774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latin typeface="ＭＳ 明朝"/>
                <a:ea typeface="ＭＳ 明朝"/>
                <a:cs typeface="ＭＳ 明朝"/>
              </a:rPr>
              <a:t>平成　　年　　月　　日</a:t>
            </a:r>
            <a:endParaRPr lang="ja-JP" altLang="en-US" sz="1200" dirty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56822" y="957996"/>
            <a:ext cx="2646878" cy="11849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 smtClean="0">
                <a:latin typeface="ＭＳ 明朝"/>
                <a:ea typeface="ＭＳ 明朝"/>
                <a:cs typeface="ＭＳ 明朝"/>
              </a:rPr>
              <a:t>東京歯科大学市川総合病院</a:t>
            </a:r>
            <a:endParaRPr lang="en-US" altLang="ja-JP" sz="1600" dirty="0" smtClean="0">
              <a:latin typeface="ＭＳ 明朝"/>
              <a:ea typeface="ＭＳ 明朝"/>
              <a:cs typeface="ＭＳ 明朝"/>
            </a:endParaRPr>
          </a:p>
          <a:p>
            <a:r>
              <a:rPr lang="en-US" altLang="ja-JP" sz="1100" dirty="0" smtClean="0">
                <a:latin typeface="ＭＳ 明朝"/>
                <a:ea typeface="ＭＳ 明朝"/>
                <a:cs typeface="ＭＳ 明朝"/>
              </a:rPr>
              <a:t>〒272-8513</a:t>
            </a:r>
            <a:r>
              <a:rPr lang="en-US" altLang="ja-JP" sz="1100" dirty="0">
                <a:latin typeface="ＭＳ 明朝"/>
                <a:ea typeface="ＭＳ 明朝"/>
                <a:cs typeface="ＭＳ 明朝"/>
              </a:rPr>
              <a:t> </a:t>
            </a:r>
            <a:r>
              <a:rPr lang="ja-JP" altLang="en-US" sz="1100" dirty="0" smtClean="0">
                <a:latin typeface="ＭＳ 明朝"/>
                <a:ea typeface="ＭＳ 明朝"/>
                <a:cs typeface="ＭＳ 明朝"/>
              </a:rPr>
              <a:t>千葉県市川市菅野</a:t>
            </a:r>
            <a:r>
              <a:rPr lang="en-US" altLang="ja-JP" sz="1100" dirty="0" smtClean="0">
                <a:latin typeface="ＭＳ 明朝"/>
                <a:ea typeface="ＭＳ 明朝"/>
                <a:cs typeface="ＭＳ 明朝"/>
              </a:rPr>
              <a:t>5-11-13</a:t>
            </a:r>
          </a:p>
          <a:p>
            <a:pPr algn="r"/>
            <a:r>
              <a:rPr lang="en-US" altLang="ja-JP" sz="1100" dirty="0" smtClean="0">
                <a:latin typeface="ＭＳ 明朝"/>
                <a:ea typeface="ＭＳ 明朝"/>
                <a:cs typeface="ＭＳ 明朝"/>
              </a:rPr>
              <a:t>                  TEL 047-322-0151</a:t>
            </a:r>
          </a:p>
          <a:p>
            <a:pPr algn="r"/>
            <a:r>
              <a:rPr lang="en-US" altLang="ja-JP" sz="1100" dirty="0" smtClean="0">
                <a:latin typeface="ＭＳ 明朝"/>
                <a:ea typeface="ＭＳ 明朝"/>
                <a:cs typeface="ＭＳ 明朝"/>
              </a:rPr>
              <a:t>                  FAX 047-325-4456</a:t>
            </a:r>
          </a:p>
          <a:p>
            <a:pPr algn="r"/>
            <a:endParaRPr lang="en-US" altLang="ja-JP" sz="1100" dirty="0">
              <a:latin typeface="ＭＳ 明朝"/>
              <a:ea typeface="ＭＳ 明朝"/>
              <a:cs typeface="ＭＳ 明朝"/>
            </a:endParaRPr>
          </a:p>
          <a:p>
            <a:pPr algn="r"/>
            <a:r>
              <a:rPr lang="ja-JP" altLang="en-US" sz="1100" u="sng" dirty="0" smtClean="0">
                <a:latin typeface="ＭＳ 明朝"/>
                <a:ea typeface="ＭＳ 明朝"/>
                <a:cs typeface="ＭＳ 明朝"/>
              </a:rPr>
              <a:t>歯科・口腔外科　　　</a:t>
            </a:r>
            <a:r>
              <a:rPr lang="ja-JP" altLang="en-US" sz="1100" u="sng" dirty="0">
                <a:latin typeface="ＭＳ 明朝"/>
                <a:ea typeface="ＭＳ 明朝"/>
                <a:cs typeface="ＭＳ 明朝"/>
              </a:rPr>
              <a:t>　</a:t>
            </a:r>
            <a:r>
              <a:rPr lang="ja-JP" altLang="en-US" sz="1100" u="sng" dirty="0" smtClean="0">
                <a:latin typeface="ＭＳ 明朝"/>
                <a:ea typeface="ＭＳ 明朝"/>
                <a:cs typeface="ＭＳ 明朝"/>
              </a:rPr>
              <a:t>　　</a:t>
            </a:r>
            <a:r>
              <a:rPr lang="ja-JP" altLang="en-US" sz="1100" u="sng" dirty="0" smtClean="0">
                <a:latin typeface="ＭＳ 明朝"/>
                <a:ea typeface="ＭＳ 明朝"/>
                <a:cs typeface="ＭＳ 明朝"/>
              </a:rPr>
              <a:t>　　先生</a:t>
            </a:r>
            <a:endParaRPr lang="en-US" altLang="ja-JP" sz="1100" u="sng" dirty="0" smtClean="0">
              <a:latin typeface="ＭＳ 明朝"/>
              <a:ea typeface="ＭＳ 明朝"/>
              <a:cs typeface="ＭＳ 明朝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577861" y="1280530"/>
            <a:ext cx="2800767" cy="12772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0" dirty="0" smtClean="0">
                <a:latin typeface="ＭＳ 明朝"/>
                <a:ea typeface="ＭＳ 明朝"/>
                <a:cs typeface="ＭＳ 明朝"/>
              </a:rPr>
              <a:t>保健医療機関名</a:t>
            </a:r>
            <a:endParaRPr lang="en-US" altLang="ja-JP" sz="1100" dirty="0" smtClean="0">
              <a:latin typeface="ＭＳ 明朝"/>
              <a:ea typeface="ＭＳ 明朝"/>
              <a:cs typeface="ＭＳ 明朝"/>
            </a:endParaRPr>
          </a:p>
          <a:p>
            <a:r>
              <a:rPr lang="ja-JP" altLang="en-US" sz="1100" dirty="0" smtClean="0">
                <a:latin typeface="ＭＳ 明朝"/>
                <a:ea typeface="ＭＳ 明朝"/>
                <a:cs typeface="ＭＳ 明朝"/>
              </a:rPr>
              <a:t>所在地</a:t>
            </a:r>
            <a:endParaRPr lang="en-US" altLang="ja-JP" sz="1100" dirty="0" smtClean="0">
              <a:latin typeface="ＭＳ 明朝"/>
              <a:ea typeface="ＭＳ 明朝"/>
              <a:cs typeface="ＭＳ 明朝"/>
            </a:endParaRPr>
          </a:p>
          <a:p>
            <a:endParaRPr lang="en-US" altLang="ja-JP" sz="1100" dirty="0">
              <a:latin typeface="ＭＳ 明朝"/>
              <a:ea typeface="ＭＳ 明朝"/>
              <a:cs typeface="ＭＳ 明朝"/>
            </a:endParaRPr>
          </a:p>
          <a:p>
            <a:r>
              <a:rPr lang="en-US" altLang="ja-JP" sz="1100" dirty="0" smtClean="0">
                <a:latin typeface="ＭＳ 明朝"/>
                <a:ea typeface="ＭＳ 明朝"/>
                <a:cs typeface="ＭＳ 明朝"/>
              </a:rPr>
              <a:t>TEL</a:t>
            </a:r>
            <a:r>
              <a:rPr lang="ja-JP" altLang="en-US" sz="1100" dirty="0" smtClean="0">
                <a:latin typeface="ＭＳ 明朝"/>
                <a:ea typeface="ＭＳ 明朝"/>
                <a:cs typeface="ＭＳ 明朝"/>
              </a:rPr>
              <a:t>　　　</a:t>
            </a:r>
            <a:r>
              <a:rPr lang="en-US" altLang="ja-JP" sz="1100" dirty="0" smtClean="0">
                <a:latin typeface="ＭＳ 明朝"/>
                <a:ea typeface="ＭＳ 明朝"/>
                <a:cs typeface="ＭＳ 明朝"/>
              </a:rPr>
              <a:t>- (    ) - </a:t>
            </a:r>
          </a:p>
          <a:p>
            <a:r>
              <a:rPr lang="en-US" altLang="ja-JP" sz="1100" dirty="0" smtClean="0">
                <a:latin typeface="ＭＳ 明朝"/>
                <a:ea typeface="ＭＳ 明朝"/>
                <a:cs typeface="ＭＳ 明朝"/>
              </a:rPr>
              <a:t>FAX      - (    ) - </a:t>
            </a:r>
          </a:p>
          <a:p>
            <a:endParaRPr lang="en-US" altLang="ja-JP" sz="1100" dirty="0" smtClean="0">
              <a:latin typeface="ＭＳ 明朝"/>
              <a:ea typeface="ＭＳ 明朝"/>
              <a:cs typeface="ＭＳ 明朝"/>
            </a:endParaRPr>
          </a:p>
          <a:p>
            <a:r>
              <a:rPr lang="ja-JP" altLang="en-US" sz="1100" u="sng" dirty="0" smtClean="0">
                <a:latin typeface="ＭＳ 明朝"/>
                <a:ea typeface="ＭＳ 明朝"/>
                <a:cs typeface="ＭＳ 明朝"/>
              </a:rPr>
              <a:t>医　師</a:t>
            </a:r>
            <a:r>
              <a:rPr lang="en-US" altLang="ja-JP" sz="1100" u="sng" dirty="0" smtClean="0">
                <a:latin typeface="ＭＳ 明朝"/>
                <a:ea typeface="ＭＳ 明朝"/>
                <a:cs typeface="ＭＳ 明朝"/>
              </a:rPr>
              <a:t>                        </a:t>
            </a:r>
            <a:r>
              <a:rPr lang="ja-JP" altLang="en-US" sz="1100" u="sng" dirty="0" smtClean="0">
                <a:latin typeface="ＭＳ 明朝"/>
                <a:ea typeface="ＭＳ 明朝"/>
                <a:cs typeface="ＭＳ 明朝"/>
              </a:rPr>
              <a:t>　　</a:t>
            </a:r>
            <a:r>
              <a:rPr lang="en-US" altLang="ja-JP" sz="1100" u="sng" dirty="0" smtClean="0">
                <a:latin typeface="ＭＳ 明朝"/>
                <a:ea typeface="ＭＳ 明朝"/>
                <a:cs typeface="ＭＳ 明朝"/>
              </a:rPr>
              <a:t> </a:t>
            </a:r>
            <a:r>
              <a:rPr lang="ja-JP" altLang="en-US" sz="1100" u="sng" dirty="0" smtClean="0">
                <a:latin typeface="ＭＳ 明朝"/>
                <a:ea typeface="ＭＳ 明朝"/>
                <a:cs typeface="ＭＳ 明朝"/>
              </a:rPr>
              <a:t>印</a:t>
            </a:r>
            <a:r>
              <a:rPr lang="en-US" altLang="ja-JP" sz="1100" u="sng" dirty="0" smtClean="0">
                <a:latin typeface="ＭＳ 明朝"/>
                <a:ea typeface="ＭＳ 明朝"/>
                <a:cs typeface="ＭＳ 明朝"/>
              </a:rPr>
              <a:t>      </a:t>
            </a:r>
            <a:endParaRPr lang="ja-JP" altLang="en-US" sz="1100" u="sng" dirty="0">
              <a:latin typeface="ＭＳ 明朝"/>
              <a:ea typeface="ＭＳ 明朝"/>
              <a:cs typeface="ＭＳ 明朝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298100"/>
              </p:ext>
            </p:extLst>
          </p:nvPr>
        </p:nvGraphicFramePr>
        <p:xfrm>
          <a:off x="528162" y="2929463"/>
          <a:ext cx="5774266" cy="602479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774266"/>
              </a:tblGrid>
              <a:tr h="909590"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ＭＳ 明朝"/>
                          <a:ea typeface="ＭＳ 明朝"/>
                          <a:cs typeface="ＭＳ 明朝"/>
                        </a:rPr>
                        <a:t>　　　　　　　　　　　　　　　　　　　　　　　　　　　　　性別：　男　・　女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ＭＳ 明朝"/>
                        <a:ea typeface="ＭＳ 明朝"/>
                        <a:cs typeface="ＭＳ 明朝"/>
                      </a:endParaRPr>
                    </a:p>
                    <a:p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ＭＳ 明朝"/>
                          <a:ea typeface="ＭＳ 明朝"/>
                          <a:cs typeface="ＭＳ 明朝"/>
                        </a:rPr>
                        <a:t>生年月日　　明・大・昭・平　　　年　　月　　日（　　　才）　職業：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ＭＳ 明朝"/>
                        <a:ea typeface="ＭＳ 明朝"/>
                        <a:cs typeface="ＭＳ 明朝"/>
                      </a:endParaRP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443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明朝"/>
                          <a:ea typeface="ＭＳ 明朝"/>
                          <a:cs typeface="ＭＳ 明朝"/>
                        </a:rPr>
                        <a:t>病名（主訴）</a:t>
                      </a:r>
                      <a:endParaRPr kumimoji="1" lang="ja-JP" altLang="en-US" sz="1100" dirty="0">
                        <a:latin typeface="ＭＳ 明朝"/>
                        <a:ea typeface="ＭＳ 明朝"/>
                        <a:cs typeface="ＭＳ 明朝"/>
                      </a:endParaRP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4334"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latin typeface="ＭＳ 明朝"/>
                          <a:ea typeface="ＭＳ 明朝"/>
                          <a:cs typeface="ＭＳ 明朝"/>
                        </a:rPr>
                        <a:t>紹介目的</a:t>
                      </a:r>
                      <a:endParaRPr kumimoji="1" lang="en-US" altLang="ja-JP" sz="1100" b="0" dirty="0" smtClean="0">
                        <a:latin typeface="ＭＳ 明朝"/>
                        <a:ea typeface="ＭＳ 明朝"/>
                        <a:cs typeface="ＭＳ 明朝"/>
                      </a:endParaRPr>
                    </a:p>
                    <a:p>
                      <a:endParaRPr kumimoji="1" lang="en-US" altLang="ja-JP" sz="1100" b="0" dirty="0" smtClean="0">
                        <a:latin typeface="ＭＳ 明朝"/>
                        <a:ea typeface="ＭＳ 明朝"/>
                        <a:cs typeface="ＭＳ 明朝"/>
                      </a:endParaRPr>
                    </a:p>
                    <a:p>
                      <a:endParaRPr kumimoji="1" lang="ja-JP" altLang="en-US" sz="1100" b="0" dirty="0">
                        <a:latin typeface="ＭＳ 明朝"/>
                        <a:ea typeface="ＭＳ 明朝"/>
                        <a:cs typeface="ＭＳ 明朝"/>
                      </a:endParaRP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8543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明朝"/>
                          <a:ea typeface="ＭＳ 明朝"/>
                          <a:cs typeface="ＭＳ 明朝"/>
                        </a:rPr>
                        <a:t>既往歴及び家族歴</a:t>
                      </a:r>
                      <a:endParaRPr kumimoji="1" lang="ja-JP" altLang="en-US" sz="1100" dirty="0">
                        <a:latin typeface="ＭＳ 明朝"/>
                        <a:ea typeface="ＭＳ 明朝"/>
                        <a:cs typeface="ＭＳ 明朝"/>
                      </a:endParaRP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339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明朝"/>
                          <a:ea typeface="ＭＳ 明朝"/>
                          <a:cs typeface="ＭＳ 明朝"/>
                        </a:rPr>
                        <a:t>病状経過及び検査結果</a:t>
                      </a:r>
                      <a:endParaRPr kumimoji="1" lang="ja-JP" altLang="en-US" sz="1100" dirty="0">
                        <a:latin typeface="ＭＳ 明朝"/>
                        <a:ea typeface="ＭＳ 明朝"/>
                        <a:cs typeface="ＭＳ 明朝"/>
                      </a:endParaRP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05366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明朝"/>
                          <a:ea typeface="ＭＳ 明朝"/>
                          <a:cs typeface="ＭＳ 明朝"/>
                        </a:rPr>
                        <a:t>治療経過</a:t>
                      </a:r>
                      <a:endParaRPr kumimoji="1" lang="ja-JP" altLang="en-US" sz="1100" dirty="0">
                        <a:latin typeface="ＭＳ 明朝"/>
                        <a:ea typeface="ＭＳ 明朝"/>
                        <a:cs typeface="ＭＳ 明朝"/>
                      </a:endParaRP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9092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明朝"/>
                          <a:ea typeface="ＭＳ 明朝"/>
                          <a:cs typeface="ＭＳ 明朝"/>
                        </a:rPr>
                        <a:t>その他</a:t>
                      </a:r>
                      <a:endParaRPr kumimoji="1" lang="ja-JP" altLang="en-US" sz="1100" dirty="0">
                        <a:latin typeface="ＭＳ 明朝"/>
                        <a:ea typeface="ＭＳ 明朝"/>
                        <a:cs typeface="ＭＳ 明朝"/>
                      </a:endParaRP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2" name="直線コネクタ 11"/>
          <p:cNvCxnSpPr/>
          <p:nvPr/>
        </p:nvCxnSpPr>
        <p:spPr>
          <a:xfrm flipV="1">
            <a:off x="528162" y="3556000"/>
            <a:ext cx="5774266" cy="8467"/>
          </a:xfrm>
          <a:prstGeom prst="line">
            <a:avLst/>
          </a:prstGeom>
          <a:ln w="12700" cmpd="sng">
            <a:solidFill>
              <a:srgbClr val="00000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741278"/>
              </p:ext>
            </p:extLst>
          </p:nvPr>
        </p:nvGraphicFramePr>
        <p:xfrm>
          <a:off x="604362" y="2971785"/>
          <a:ext cx="5143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文書" r:id="rId4" imgW="5143500" imgH="508000" progId="Word.Document.12">
                  <p:embed/>
                </p:oleObj>
              </mc:Choice>
              <mc:Fallback>
                <p:oleObj name="文書" r:id="rId4" imgW="5143500" imgH="5080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4362" y="2971785"/>
                        <a:ext cx="51435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381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アングル.thmx</Template>
  <TotalTime>116</TotalTime>
  <Words>53</Words>
  <Application>Microsoft Office PowerPoint</Application>
  <PresentationFormat>A4 210 x 297 mm</PresentationFormat>
  <Paragraphs>27</Paragraphs>
  <Slides>1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ホワイト</vt:lpstr>
      <vt:lpstr>文書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Sanjo Yusuke</dc:creator>
  <cp:lastModifiedBy>三島倫太郎</cp:lastModifiedBy>
  <cp:revision>19</cp:revision>
  <dcterms:created xsi:type="dcterms:W3CDTF">2015-10-15T12:42:39Z</dcterms:created>
  <dcterms:modified xsi:type="dcterms:W3CDTF">2015-10-29T11:39:49Z</dcterms:modified>
</cp:coreProperties>
</file>